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2" r:id="rId3"/>
    <p:sldId id="313" r:id="rId4"/>
    <p:sldId id="314" r:id="rId5"/>
    <p:sldId id="315" r:id="rId6"/>
    <p:sldId id="316" r:id="rId7"/>
    <p:sldId id="317" r:id="rId8"/>
    <p:sldId id="351" r:id="rId9"/>
    <p:sldId id="352" r:id="rId10"/>
    <p:sldId id="353" r:id="rId11"/>
    <p:sldId id="356" r:id="rId12"/>
    <p:sldId id="318" r:id="rId13"/>
    <p:sldId id="319" r:id="rId14"/>
    <p:sldId id="321" r:id="rId15"/>
    <p:sldId id="322" r:id="rId16"/>
    <p:sldId id="308" r:id="rId17"/>
    <p:sldId id="345" r:id="rId18"/>
    <p:sldId id="346" r:id="rId19"/>
    <p:sldId id="350" r:id="rId20"/>
    <p:sldId id="347" r:id="rId21"/>
    <p:sldId id="348" r:id="rId22"/>
    <p:sldId id="323" r:id="rId23"/>
    <p:sldId id="324" r:id="rId24"/>
    <p:sldId id="325" r:id="rId25"/>
    <p:sldId id="326" r:id="rId26"/>
    <p:sldId id="354" r:id="rId27"/>
    <p:sldId id="355" r:id="rId28"/>
    <p:sldId id="349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3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9FC32-F73B-4C4E-A2D9-0EEFD40322BD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834-FED6-44E6-92BD-462FF58A8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9FC32-F73B-4C4E-A2D9-0EEFD40322BD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834-FED6-44E6-92BD-462FF58A8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9FC32-F73B-4C4E-A2D9-0EEFD40322BD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834-FED6-44E6-92BD-462FF58A8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9FC32-F73B-4C4E-A2D9-0EEFD40322BD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834-FED6-44E6-92BD-462FF58A8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9FC32-F73B-4C4E-A2D9-0EEFD40322BD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834-FED6-44E6-92BD-462FF58A8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latin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latin typeface="Arial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latin typeface="Arial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latin typeface="Arial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9FC32-F73B-4C4E-A2D9-0EEFD40322BD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834-FED6-44E6-92BD-462FF58A8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3F9FC32-F73B-4C4E-A2D9-0EEFD40322BD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1F30834-FED6-44E6-92BD-462FF58A8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9FC32-F73B-4C4E-A2D9-0EEFD40322BD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834-FED6-44E6-92BD-462FF58A8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9FC32-F73B-4C4E-A2D9-0EEFD40322BD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834-FED6-44E6-92BD-462FF58A8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9FC32-F73B-4C4E-A2D9-0EEFD40322BD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834-FED6-44E6-92BD-462FF58A8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9FC32-F73B-4C4E-A2D9-0EEFD40322BD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834-FED6-44E6-92BD-462FF58A8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9FC32-F73B-4C4E-A2D9-0EEFD40322BD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834-FED6-44E6-92BD-462FF58A8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pitchFamily="34" charset="0"/>
              </a:endParaRPr>
            </a:p>
          </p:txBody>
        </p:sp>
      </p:grp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33F9FC32-F73B-4C4E-A2D9-0EEFD40322BD}" type="datetimeFigureOut">
              <a:rPr lang="tr-TR" smtClean="0"/>
              <a:pPr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61F30834-FED6-44E6-92BD-462FF58A81E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0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tr/url?sa=i&amp;rct=j&amp;q=i%C5%9F+yeri+a%C3%A7ma+belgesi&amp;source=images&amp;cd=&amp;cad=rja&amp;docid=iJ9ETTcLEPTqLM&amp;tbnid=wcd1xHnivu1yDM:&amp;ved=0CAUQjRw&amp;url=http://www.mobilhonda.com/fotogaleri.asp?sec=3&amp;katid=26&amp;ei=wvpjUbm5HOiJ0AXevICoDA&amp;psig=AFQjCNG12gvNjaklULb1DKf3dz3q1o-_kA&amp;ust=136559310759969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bs.meb.gov.tr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mtegm.meb.gov.tr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bs.meb.gov.t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antercihleri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3"/>
          <p:cNvSpPr txBox="1">
            <a:spLocks noChangeArrowheads="1"/>
          </p:cNvSpPr>
          <p:nvPr/>
        </p:nvSpPr>
        <p:spPr bwMode="auto">
          <a:xfrm>
            <a:off x="467544" y="1844824"/>
            <a:ext cx="8208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5400" b="1" dirty="0" smtClean="0">
                <a:solidFill>
                  <a:schemeClr val="bg1"/>
                </a:solidFill>
                <a:latin typeface="Calibri" pitchFamily="34" charset="0"/>
              </a:rPr>
              <a:t>MESLEKİ TEKNİK EĞİTİM</a:t>
            </a:r>
          </a:p>
          <a:p>
            <a:pPr algn="ctr"/>
            <a:endParaRPr lang="tr-TR" sz="5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4" descr="D:\mesbil web\banner\img\banners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153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:\mesbil web\banner\img\banners\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3312368" cy="1593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D:\mesbil web\banner\img\banners\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25144"/>
            <a:ext cx="3672408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0 Metin kutusu"/>
          <p:cNvSpPr txBox="1"/>
          <p:nvPr/>
        </p:nvSpPr>
        <p:spPr>
          <a:xfrm>
            <a:off x="5543600" y="6611779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/>
              <a:t>YENİKENT  AHMET ÇİÇEK MESLEKİ VE TEKNİK ANADOLU LİSESİ</a:t>
            </a:r>
            <a:endParaRPr lang="tr-TR" sz="1000" b="1" dirty="0"/>
          </a:p>
        </p:txBody>
      </p:sp>
      <p:pic>
        <p:nvPicPr>
          <p:cNvPr id="12290" name="Picture 2" descr="C:\Users\MUSTAFA\Desktop\YENİK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276872"/>
            <a:ext cx="2160240" cy="2447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957367" cy="391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sz="3000" dirty="0" smtClean="0"/>
              <a:t>http://mbs.meb.gov.tr </a:t>
            </a:r>
          </a:p>
          <a:p>
            <a:pPr>
              <a:buNone/>
            </a:pPr>
            <a:r>
              <a:rPr lang="tr-TR" sz="3000" dirty="0" smtClean="0"/>
              <a:t>	http://www.</a:t>
            </a:r>
            <a:r>
              <a:rPr lang="tr-TR" sz="3000" dirty="0" err="1" smtClean="0"/>
              <a:t>alantercihleri</a:t>
            </a:r>
            <a:r>
              <a:rPr lang="tr-TR" sz="3000" dirty="0" smtClean="0"/>
              <a:t>.com http://meslekitanitim.meb.gov.tr https://meslegimhayatim.meb.gov.tr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548680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088317"/>
            <a:ext cx="8064896" cy="559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6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548680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65892" y="2204864"/>
            <a:ext cx="86075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tr-TR" sz="2400" dirty="0"/>
              <a:t>Elektrik-Elektronik Teknolojisi alanı bugün diğer tüm alanları geliştiren, temel ve üretken bir sanayiye dönüşmüş durumdadır.</a:t>
            </a:r>
          </a:p>
        </p:txBody>
      </p:sp>
      <p:pic>
        <p:nvPicPr>
          <p:cNvPr id="5" name="Resim 4" descr="elektrik elektronik sanayi ile ilgili gÃ¶rsel sonuc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94" y="3035861"/>
            <a:ext cx="6768752" cy="3273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2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65892" y="1650867"/>
            <a:ext cx="86075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tr-TR" sz="2400" dirty="0"/>
              <a:t>Alanımız, bugün kendi tasarım ve teknolojilerini geliştirecek güce ulaşmıştır. Elektrik-Elektronik alanı birçok alanı etkilerken, ekonomiye kendi üretimi, ihracatı ve istihdamıyla yaptığı birinci derece katkının yanında, diğer sektörlere olan etkileriyle ikinci derece katkılarda da </a:t>
            </a:r>
            <a:r>
              <a:rPr lang="tr-TR" sz="2400" dirty="0" smtClean="0"/>
              <a:t>bulunmaktadır.</a:t>
            </a:r>
            <a:endParaRPr lang="tr-TR" sz="2400" dirty="0"/>
          </a:p>
        </p:txBody>
      </p:sp>
      <p:pic>
        <p:nvPicPr>
          <p:cNvPr id="6" name="Resim 5" descr="fabrika otomasyonu ile ilgili gÃ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627061"/>
            <a:ext cx="439248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8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65892" y="1864187"/>
            <a:ext cx="86075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2400" dirty="0" smtClean="0"/>
          </a:p>
          <a:p>
            <a:endParaRPr lang="tr-TR" sz="2400" dirty="0"/>
          </a:p>
          <a:p>
            <a:pPr algn="just"/>
            <a:r>
              <a:rPr lang="tr-TR" sz="2400" dirty="0" smtClean="0"/>
              <a:t>Türk elektrik-elektronik </a:t>
            </a:r>
            <a:r>
              <a:rPr lang="tr-TR" sz="2400" dirty="0"/>
              <a:t>sanayinin Türkiye ekonomisi içerisindeki payı her geçen gün artmaktadır. Sektörün sürekli gelişiyor ve kendini yeniliyor olması, dünya teknolojilerine uyum sağlamada ve yeni teknolojileri benimsemede gösterdiği çabukluk, sektörün parlak geleceğine işaret </a:t>
            </a:r>
            <a:r>
              <a:rPr lang="tr-TR" sz="2400" dirty="0" smtClean="0"/>
              <a:t>etmektedir.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455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548680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08575" y="3519591"/>
            <a:ext cx="86075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tr-TR" sz="2400" dirty="0" smtClean="0"/>
              <a:t>Alanımızda 20 atölye ve meslek dersi öğretmenimiz ile 14 atölye de eğitim öğretim hizmeti vermekteyiz.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548680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08575" y="2204864"/>
            <a:ext cx="86075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tr-TR" sz="2400" dirty="0" smtClean="0"/>
              <a:t>Alanımız öğretmen ve öğrencileri ile Ulusal düzede düzenlenen yarışmalara da katılımlarımız olmaktadır.</a:t>
            </a:r>
            <a:endParaRPr lang="tr-TR" sz="2400" dirty="0"/>
          </a:p>
        </p:txBody>
      </p:sp>
      <p:pic>
        <p:nvPicPr>
          <p:cNvPr id="8196" name="Picture 4" descr="http://mebk12.meb.gov.tr/meb_iys_dosyalar/06/22/963528/resimler/2016_05/k_17154643_img_0975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4" y="3347993"/>
            <a:ext cx="3604214" cy="30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eb robot yarÄ±ÅmalarÄ±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" y="3143249"/>
            <a:ext cx="4832749" cy="32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548680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08575" y="2204864"/>
            <a:ext cx="86075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tr-TR" sz="2400" dirty="0" smtClean="0"/>
              <a:t>Alanımızın tanıtımı kapsamında düzenlenen fuar ve etkinliklere öğrencilerimizin hazırladığı projelerle katılım sağlıyoruz.</a:t>
            </a:r>
            <a:endParaRPr lang="tr-T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8" y="3562284"/>
            <a:ext cx="3643274" cy="239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30-05-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37" y="3622932"/>
            <a:ext cx="4334807" cy="232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548680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314" name="Picture 2" descr="C:\Users\ORHANGAZİ\Documents\ALAN TANITIM\İLÇE METEF FOTO\23052015 TATİ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6700227" cy="50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548680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08575" y="2596262"/>
            <a:ext cx="86075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2400" dirty="0"/>
              <a:t>Mutluluğun ve başarının sırrı kendinizi tanımaktan geçer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 </a:t>
            </a:r>
            <a:endParaRPr lang="tr-TR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tr-TR" sz="2400" dirty="0"/>
              <a:t>Bir meslek için neler önemlidir?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r-TR" sz="2400" dirty="0"/>
              <a:t>İlgilerim, yeteneklerim, mesleki değerlerim nelerdir?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r-TR" sz="2400" dirty="0"/>
              <a:t>Nasıl bir ortaöğretim kurumuna devam etmeliyim</a:t>
            </a:r>
            <a:r>
              <a:rPr lang="tr-TR" sz="2400" dirty="0" smtClean="0"/>
              <a:t>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r-TR" sz="2400" dirty="0"/>
              <a:t>Üniversite seçeneklerim neler?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r-TR" sz="2400" dirty="0" smtClean="0"/>
              <a:t>Mesleki </a:t>
            </a:r>
            <a:r>
              <a:rPr lang="tr-TR" sz="2400" dirty="0"/>
              <a:t>bilgi ve becerilerimi nasıl geliştirebilirim?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tr-TR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548680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285860"/>
            <a:ext cx="86075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tr-TR" sz="2400" dirty="0" smtClean="0"/>
              <a:t>Alanımız öğretmen ve öğrencilerince hazırlanan 20 adet proje, 2016-2017 eğitim öğretim yılında TÜBİTAK tarafından desteklenmiştir. Desteklenen projelerimiz okulumuzda TÜBİTAK 4006 Bilim Fuarı düzenlenerek sergilenmiştir.</a:t>
            </a:r>
          </a:p>
          <a:p>
            <a:pPr algn="just"/>
            <a:r>
              <a:rPr lang="tr-TR" sz="2400" dirty="0" smtClean="0"/>
              <a:t>2021-2022 eğitim öğretim yılında yine 25 projemiz TÜBİTAK tarafından kabul edilmiştir. Sergimiz 21-22/12/2021 tarihinde yapılmıştır.</a:t>
            </a:r>
            <a:endParaRPr lang="tr-TR" sz="2400" dirty="0"/>
          </a:p>
        </p:txBody>
      </p:sp>
      <p:pic>
        <p:nvPicPr>
          <p:cNvPr id="1026" name="Picture 2" descr="C:\Users\BKM\Desktop\IMG-20220224-WA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929066"/>
            <a:ext cx="3000396" cy="2250297"/>
          </a:xfrm>
          <a:prstGeom prst="rect">
            <a:avLst/>
          </a:prstGeom>
          <a:noFill/>
        </p:spPr>
      </p:pic>
      <p:pic>
        <p:nvPicPr>
          <p:cNvPr id="1027" name="Picture 3" descr="C:\Users\BKM\Desktop\IMG-20220224-WA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7"/>
            <a:ext cx="3071834" cy="2303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90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2071678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tr-TR" sz="2400" dirty="0" smtClean="0"/>
              <a:t>Alanımızı daha iyi tanımak ve çalışmalarımızı yakından görmek isterseniz rehberlik dersi öğretmenleriniz eşliğinde alanımız atölyelerini gezebilirsiniz.</a:t>
            </a:r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6190"/>
            <a:ext cx="3973152" cy="223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65" y="3786190"/>
            <a:ext cx="3973152" cy="223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65892" y="1864188"/>
            <a:ext cx="86075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2400" dirty="0" smtClean="0"/>
          </a:p>
          <a:p>
            <a:endParaRPr lang="tr-TR" sz="2400" dirty="0"/>
          </a:p>
          <a:p>
            <a:r>
              <a:rPr lang="tr-TR" sz="2400" dirty="0"/>
              <a:t>Elektrik - Elektronik Teknolojisi alanı altında okulumuzda şu dallar </a:t>
            </a:r>
            <a:r>
              <a:rPr lang="tr-TR" sz="2400" dirty="0" smtClean="0"/>
              <a:t>bulunmaktadır:</a:t>
            </a:r>
          </a:p>
          <a:p>
            <a:pPr marL="342900" indent="-342900">
              <a:buFont typeface="Wingdings" pitchFamily="2" charset="2"/>
              <a:buChar char="ü"/>
            </a:pPr>
            <a:endParaRPr lang="tr-TR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tr-TR" sz="2400" dirty="0" smtClean="0"/>
              <a:t>Elektrik </a:t>
            </a:r>
            <a:r>
              <a:rPr lang="tr-TR" sz="2400" dirty="0"/>
              <a:t>Tesisatları ve </a:t>
            </a:r>
            <a:r>
              <a:rPr lang="tr-TR" sz="2400" dirty="0" smtClean="0"/>
              <a:t>Dağıtım Dalı</a:t>
            </a:r>
            <a:r>
              <a:rPr lang="tr-TR" sz="2400" dirty="0"/>
              <a:t> </a:t>
            </a:r>
            <a:endParaRPr lang="tr-TR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tr-TR" sz="2400" dirty="0" smtClean="0"/>
              <a:t>Endüstriyel </a:t>
            </a:r>
            <a:r>
              <a:rPr lang="tr-TR" sz="2400" dirty="0"/>
              <a:t>Bakım Onarım </a:t>
            </a:r>
            <a:r>
              <a:rPr lang="tr-TR" sz="2400" dirty="0" smtClean="0"/>
              <a:t>Dalı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r-TR" sz="2400" dirty="0" smtClean="0"/>
              <a:t>Elektronik ve Haberleşme Dalı</a:t>
            </a: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69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65892" y="1184683"/>
            <a:ext cx="86075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tr-TR" sz="2400" b="1" dirty="0" smtClean="0"/>
          </a:p>
          <a:p>
            <a:r>
              <a:rPr lang="tr-TR" sz="2400" b="1" dirty="0" smtClean="0"/>
              <a:t>	      ELEKTRİK </a:t>
            </a:r>
            <a:r>
              <a:rPr lang="tr-TR" sz="2400" b="1" dirty="0"/>
              <a:t>TESİSATLARI VE </a:t>
            </a:r>
            <a:r>
              <a:rPr lang="tr-TR" sz="2400" b="1" dirty="0" smtClean="0"/>
              <a:t>DAĞITIM DALI</a:t>
            </a:r>
          </a:p>
          <a:p>
            <a:r>
              <a:rPr lang="tr-TR" sz="2400" dirty="0"/>
              <a:t/>
            </a:r>
            <a:br>
              <a:rPr lang="tr-TR" sz="2400" dirty="0"/>
            </a:br>
            <a:r>
              <a:rPr lang="tr-TR" sz="2400" b="1" dirty="0"/>
              <a:t>Tanımı: </a:t>
            </a:r>
            <a:r>
              <a:rPr lang="tr-TR" sz="2400" dirty="0"/>
              <a:t>Elektrik-Elektronik alanında; bina içi ve dışı elektrik tesisatının ve tüm elektrik panolarının kurulumu ile ilgili işleri kendi başına belirli bir süre içerisinde yapma bilgi ve becerisine sahip nitelikli </a:t>
            </a:r>
            <a:r>
              <a:rPr lang="tr-TR" sz="2400" dirty="0" smtClean="0"/>
              <a:t>kişidir.</a:t>
            </a:r>
            <a:endParaRPr lang="tr-TR" sz="2400" dirty="0"/>
          </a:p>
        </p:txBody>
      </p:sp>
      <p:pic>
        <p:nvPicPr>
          <p:cNvPr id="5" name="Picture 3" descr="elektrik tesisatları ve pano montörlüğü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247" y="4028296"/>
            <a:ext cx="3781425" cy="2438400"/>
          </a:xfrm>
          <a:prstGeom prst="rect">
            <a:avLst/>
          </a:prstGeom>
          <a:noFill/>
        </p:spPr>
      </p:pic>
      <p:pic>
        <p:nvPicPr>
          <p:cNvPr id="6" name="Picture 5" descr="YÜKSEK GERİLİM ile ilgili görsel sonuc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920" y="4028296"/>
            <a:ext cx="3694040" cy="2438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8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65892" y="1184683"/>
            <a:ext cx="86075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2400" dirty="0" smtClean="0"/>
          </a:p>
          <a:p>
            <a:r>
              <a:rPr lang="tr-TR" sz="2400" b="1" dirty="0" smtClean="0"/>
              <a:t>                       ENDÜSTRİYEL </a:t>
            </a:r>
            <a:r>
              <a:rPr lang="tr-TR" sz="2400" b="1" dirty="0"/>
              <a:t>BAKIM ONARIM ELEMANI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/>
            </a:r>
            <a:br>
              <a:rPr lang="tr-TR" sz="2400" dirty="0"/>
            </a:br>
            <a:r>
              <a:rPr lang="tr-TR" sz="2400" b="1" dirty="0"/>
              <a:t>Tanımı: </a:t>
            </a:r>
            <a:r>
              <a:rPr lang="tr-TR" sz="2400" dirty="0"/>
              <a:t>Elektrik-Elektronik alanında, fabrika, atölye vb. işletmelerdeki sistemlerin bakım ve onarımı ile ilgili işleri, kendi başına belirli bir süre içerisinde yapma bilgi ve becerisine sahip nitelikli kişidir.</a:t>
            </a:r>
          </a:p>
        </p:txBody>
      </p:sp>
      <p:pic>
        <p:nvPicPr>
          <p:cNvPr id="7" name="Resim 6" descr="endÃ¼striyel bakÄ±m onarÄ±m ile ilgili gÃ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2340"/>
            <a:ext cx="5472608" cy="2735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6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571480"/>
            <a:ext cx="86075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2400" dirty="0" smtClean="0"/>
          </a:p>
          <a:p>
            <a:endParaRPr lang="tr-TR" sz="2400" b="1" dirty="0" smtClean="0"/>
          </a:p>
          <a:p>
            <a:r>
              <a:rPr lang="tr-TR" sz="2400" b="1" dirty="0" smtClean="0"/>
              <a:t>                      ELEKTRONİK VE HABERLEŞME </a:t>
            </a:r>
            <a:r>
              <a:rPr lang="tr-TR" sz="2400" b="1" dirty="0"/>
              <a:t>TEKNİK ELEMANI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/>
            </a:r>
            <a:br>
              <a:rPr lang="tr-TR" sz="2400" dirty="0"/>
            </a:br>
            <a:r>
              <a:rPr lang="tr-TR" sz="2400" b="1" dirty="0"/>
              <a:t>Tanımı: </a:t>
            </a:r>
            <a:r>
              <a:rPr lang="tr-TR" sz="2400" dirty="0"/>
              <a:t>Binalara ait yangın algılama ve ihbar sistemleri, kapalı devre kamera kontrol güvenlik sistemleri (CCTV), hırsız alarm ve ihbar sistemleri, geçiş otomasyon sistemlerinin tesisi, kurulum bakım ve onarımına ilişkin işlemleri </a:t>
            </a:r>
            <a:r>
              <a:rPr lang="tr-TR" sz="2400" dirty="0" smtClean="0"/>
              <a:t>ve haberleşme sistemlerini kendi </a:t>
            </a:r>
            <a:r>
              <a:rPr lang="tr-TR" sz="2400" dirty="0"/>
              <a:t>başına ve belirli bir süre içerisinde yapma bilgi ve becerisine sahip nitelikli kişidir.</a:t>
            </a:r>
          </a:p>
        </p:txBody>
      </p:sp>
      <p:pic>
        <p:nvPicPr>
          <p:cNvPr id="5" name="Picture 2" descr="GÜVENLİK SİSTEMLERİ MONTAJI ile ilgili görsel sonucu"/>
          <p:cNvPicPr/>
          <p:nvPr/>
        </p:nvPicPr>
        <p:blipFill>
          <a:blip r:embed="rId2" cstate="print"/>
          <a:srcRect b="13106"/>
          <a:stretch>
            <a:fillRect/>
          </a:stretch>
        </p:blipFill>
        <p:spPr bwMode="auto">
          <a:xfrm>
            <a:off x="814387" y="4365104"/>
            <a:ext cx="3541589" cy="2088232"/>
          </a:xfrm>
          <a:prstGeom prst="rect">
            <a:avLst/>
          </a:prstGeom>
          <a:noFill/>
        </p:spPr>
      </p:pic>
      <p:pic>
        <p:nvPicPr>
          <p:cNvPr id="6" name="Picture 4" descr="GÜVENLİK SİSTEMLERİ MONTAJI ile ilgili görsel sonuc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65104"/>
            <a:ext cx="3617372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2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i="1" dirty="0" smtClean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MEZUNLARA</a:t>
            </a:r>
            <a:r>
              <a:rPr lang="tr-TR" dirty="0" smtClean="0"/>
              <a:t> </a:t>
            </a:r>
            <a:r>
              <a:rPr lang="tr-TR" sz="3200" b="1" i="1" dirty="0" smtClean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VERİLEN</a:t>
            </a:r>
            <a:r>
              <a:rPr lang="tr-TR" dirty="0" smtClean="0"/>
              <a:t> </a:t>
            </a:r>
            <a:r>
              <a:rPr lang="tr-TR" sz="3200" b="1" i="1" dirty="0" smtClean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HAKLAR VE BELGELER</a:t>
            </a:r>
          </a:p>
        </p:txBody>
      </p:sp>
      <p:sp>
        <p:nvSpPr>
          <p:cNvPr id="4" name="İçerik Yer Tutucusu 2"/>
          <p:cNvSpPr txBox="1">
            <a:spLocks noGrp="1"/>
          </p:cNvSpPr>
          <p:nvPr>
            <p:ph idx="1"/>
          </p:nvPr>
        </p:nvSpPr>
        <p:spPr bwMode="auto">
          <a:xfrm>
            <a:off x="357158" y="2214554"/>
            <a:ext cx="8429684" cy="398304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mbria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mbria" pitchFamily="18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mbria" pitchFamily="18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tr-TR" altLang="tr-TR" sz="2400" dirty="0" smtClean="0">
                <a:latin typeface="+mn-lt"/>
              </a:rPr>
              <a:t>Alan ve dalda diploma (MTAL)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tr-TR" altLang="tr-TR" sz="2400" dirty="0" smtClean="0">
                <a:latin typeface="+mn-lt"/>
              </a:rPr>
              <a:t>Ustalık ve kalfalık belgesi (MEMP)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tr-TR" altLang="tr-TR" sz="2400" dirty="0" smtClean="0">
                <a:latin typeface="+mn-lt"/>
              </a:rPr>
              <a:t>Teknisyenlik unvanı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tr-TR" altLang="tr-TR" sz="2400" dirty="0" smtClean="0">
                <a:latin typeface="+mn-lt"/>
              </a:rPr>
              <a:t>İşyeri açma belgesi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tr-TR" altLang="tr-TR" sz="2400" dirty="0" smtClean="0">
                <a:latin typeface="+mn-lt"/>
              </a:rPr>
              <a:t>EUROPASS belgesi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tr-TR" altLang="tr-TR" sz="2400" dirty="0" smtClean="0">
                <a:latin typeface="+mn-lt"/>
              </a:rPr>
              <a:t>Aldığı ve başardığı modülleri, dersleri ve kredileri gösteren belge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00100" y="450057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D:\ÖİBD ÇALIŞMALARIM\MTEGM SUNU VERİ\örnek diplomalar boş\diploma Anadolu Meslek Lise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848" y="2000240"/>
            <a:ext cx="3313146" cy="21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7901" y="1928802"/>
            <a:ext cx="3155035" cy="21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b="8648"/>
          <a:stretch/>
        </p:blipFill>
        <p:spPr bwMode="auto">
          <a:xfrm>
            <a:off x="5072066" y="4429132"/>
            <a:ext cx="3085831" cy="214190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i="1" dirty="0" smtClean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MEZUNLARA</a:t>
            </a:r>
            <a:r>
              <a:rPr lang="tr-TR" dirty="0" smtClean="0"/>
              <a:t> </a:t>
            </a:r>
            <a:r>
              <a:rPr lang="tr-TR" sz="3200" b="1" i="1" dirty="0" smtClean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VERİLEN</a:t>
            </a:r>
            <a:r>
              <a:rPr lang="tr-TR" dirty="0" smtClean="0"/>
              <a:t> </a:t>
            </a:r>
            <a:r>
              <a:rPr lang="tr-TR" sz="3200" b="1" i="1" dirty="0" smtClean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HAKLAR VE BELGELER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40310" y="1638854"/>
            <a:ext cx="86521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tr-TR" sz="2400" dirty="0" smtClean="0"/>
          </a:p>
          <a:p>
            <a:pPr algn="just"/>
            <a:r>
              <a:rPr lang="tr-TR" sz="2400" dirty="0"/>
              <a:t>Öğretim süresi dört yıl olan mesleki ve teknik ortaöğretim kurumlarını bitirenlere 3308 sayılı kanuna göre Ustalık Belgesinin yetki ve sorumluluklarına sahip </a:t>
            </a:r>
            <a:r>
              <a:rPr lang="tr-TR" sz="2400" dirty="0">
                <a:solidFill>
                  <a:srgbClr val="FF0000"/>
                </a:solidFill>
              </a:rPr>
              <a:t>İŞ YERİ AÇMA BELGESİ </a:t>
            </a:r>
            <a:r>
              <a:rPr lang="tr-TR" sz="2400" dirty="0"/>
              <a:t>verilir.</a:t>
            </a:r>
          </a:p>
          <a:p>
            <a:endParaRPr lang="tr-TR" sz="2400" dirty="0"/>
          </a:p>
        </p:txBody>
      </p:sp>
      <p:pic>
        <p:nvPicPr>
          <p:cNvPr id="6" name="Picture 5" descr="http://www.mobilhonda.com/pics/kat/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293" y="3343525"/>
            <a:ext cx="722698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5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/>
              <a:t>MESLEK </a:t>
            </a:r>
            <a:r>
              <a:rPr lang="tr-TR" sz="2400" b="1" dirty="0"/>
              <a:t>ELEMANLARINDA ARANAN ÖZELLİKLER</a:t>
            </a:r>
            <a:endParaRPr lang="tr-TR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1948190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2400" dirty="0" smtClean="0"/>
          </a:p>
          <a:p>
            <a:pPr algn="just"/>
            <a:r>
              <a:rPr lang="tr-TR" sz="2400" dirty="0" smtClean="0"/>
              <a:t>Meslekte </a:t>
            </a:r>
            <a:r>
              <a:rPr lang="tr-TR" sz="2400" dirty="0"/>
              <a:t>çalışacak kişilerin tüm duyu organları işlevlerini tam olarak yerine </a:t>
            </a:r>
            <a:r>
              <a:rPr lang="tr-TR" sz="2400" dirty="0" smtClean="0"/>
              <a:t>getirmelidir.</a:t>
            </a:r>
            <a:endParaRPr lang="tr-TR" sz="2400" dirty="0"/>
          </a:p>
        </p:txBody>
      </p:sp>
      <p:pic>
        <p:nvPicPr>
          <p:cNvPr id="7" name="Resim 6" descr="tÃ¼m duyu organlarÄ±mÄ±z ile ilgili gÃ¶rsel sonuc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63854"/>
            <a:ext cx="4547291" cy="3359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4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548680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9411" y="2852936"/>
            <a:ext cx="86075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tr-TR" sz="2400" dirty="0"/>
              <a:t>Alacağınız eğitim geleceğinizin şekillenmesinde önemli bir yer tutar. Nasıl bir eğitim almanız ya da hangi kurslara gitmeniz gerektiğine karar veremiyorsanız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u="sng" dirty="0">
                <a:hlinkClick r:id="rId2"/>
              </a:rPr>
              <a:t>http://mbs.meb.gov.tr</a:t>
            </a:r>
            <a:r>
              <a:rPr lang="tr-TR" sz="2400" dirty="0"/>
              <a:t> web sayfasını incelemenizi öneririz </a:t>
            </a:r>
            <a:r>
              <a:rPr lang="tr-TR" sz="2400" dirty="0" smtClean="0"/>
              <a:t>.</a:t>
            </a: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186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/>
              <a:t>MESLEK </a:t>
            </a:r>
            <a:r>
              <a:rPr lang="tr-TR" sz="2400" b="1" dirty="0"/>
              <a:t>ELEMANLARINDA ARANAN ÖZELLİKLER</a:t>
            </a:r>
            <a:endParaRPr lang="tr-TR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1948191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2400" dirty="0" smtClean="0"/>
          </a:p>
          <a:p>
            <a:pPr algn="just"/>
            <a:r>
              <a:rPr lang="tr-TR" sz="2400" dirty="0"/>
              <a:t>El becerisine dayalı bir meslek alanı olduğundan, el ve parmaklarını ustalıkla kullanabilmelidir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5" name="Resim 4" descr="C:\Users\ORHANGAZİ\Documents\ALAN TANITIM\fotograflar\20170303_1435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8520"/>
            <a:ext cx="5736059" cy="3448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5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/>
              <a:t>MESLEK </a:t>
            </a:r>
            <a:r>
              <a:rPr lang="tr-TR" sz="2400" b="1" dirty="0"/>
              <a:t>ELEMANLARINDA ARANAN ÖZELLİKLER</a:t>
            </a:r>
            <a:endParaRPr lang="tr-TR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1948191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2400" dirty="0" smtClean="0"/>
          </a:p>
          <a:p>
            <a:pPr algn="just"/>
            <a:r>
              <a:rPr lang="tr-TR" sz="2400" dirty="0"/>
              <a:t>Ayrıca titizlik ve özen isteyen bir çalışma gerektirdiğinden kişinin sabırlı, dikkatli ve tedbirli olması gerekir.</a:t>
            </a:r>
          </a:p>
        </p:txBody>
      </p:sp>
      <p:pic>
        <p:nvPicPr>
          <p:cNvPr id="6" name="Resi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357562"/>
            <a:ext cx="4558136" cy="3082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7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/>
              <a:t>MESLEK </a:t>
            </a:r>
            <a:r>
              <a:rPr lang="tr-TR" sz="2400" b="1" dirty="0"/>
              <a:t>ELEMANLARINDA ARANAN ÖZELLİKLER</a:t>
            </a:r>
            <a:endParaRPr lang="tr-TR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1948192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2400" dirty="0" smtClean="0"/>
          </a:p>
          <a:p>
            <a:pPr algn="just"/>
            <a:r>
              <a:rPr lang="tr-TR" sz="2400" dirty="0"/>
              <a:t>Mekanik konulara ilgili ve yetenekli, teknik resim çizme ve okuma becerisi </a:t>
            </a:r>
            <a:r>
              <a:rPr lang="tr-TR" sz="2400" dirty="0" smtClean="0"/>
              <a:t>gelişmiş,</a:t>
            </a:r>
            <a:endParaRPr lang="tr-TR" sz="2400" dirty="0"/>
          </a:p>
        </p:txBody>
      </p:sp>
      <p:pic>
        <p:nvPicPr>
          <p:cNvPr id="12290" name="Picture 2" descr="elektromekanik sistem uygulamalarÄ±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4231"/>
            <a:ext cx="3651647" cy="27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90" y="3717032"/>
            <a:ext cx="4448682" cy="221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2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/>
              <a:t>MESLEK </a:t>
            </a:r>
            <a:r>
              <a:rPr lang="tr-TR" sz="2400" b="1" dirty="0"/>
              <a:t>ELEMANLARINDA ARANAN ÖZELLİKLER</a:t>
            </a:r>
            <a:endParaRPr lang="tr-TR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2132859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2400" dirty="0" smtClean="0"/>
          </a:p>
          <a:p>
            <a:pPr algn="ctr"/>
            <a:r>
              <a:rPr lang="tr-TR" sz="2400" dirty="0"/>
              <a:t>Alet ve makinelerle uğraşmaktan hoşlanan</a:t>
            </a:r>
            <a:r>
              <a:rPr lang="tr-TR" sz="2400" dirty="0" smtClean="0"/>
              <a:t>,</a:t>
            </a:r>
            <a:endParaRPr lang="tr-TR" sz="2400" dirty="0"/>
          </a:p>
        </p:txBody>
      </p:sp>
      <p:pic>
        <p:nvPicPr>
          <p:cNvPr id="6" name="Resim 5" descr="elektrik elektronikÃ§i el aletleri ile ilgili gÃ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01" y="3212975"/>
            <a:ext cx="5688570" cy="3171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9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/>
              <a:t>MESLEK </a:t>
            </a:r>
            <a:r>
              <a:rPr lang="tr-TR" sz="2400" b="1" dirty="0"/>
              <a:t>ELEMANLARINDA ARANAN ÖZELLİKLER</a:t>
            </a:r>
            <a:endParaRPr lang="tr-TR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2132859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2400" dirty="0" smtClean="0"/>
          </a:p>
          <a:p>
            <a:pPr algn="ctr"/>
            <a:r>
              <a:rPr lang="tr-TR" sz="2400" dirty="0"/>
              <a:t>Sesleri ayırt edebilme yeteneğine sahip</a:t>
            </a:r>
            <a:r>
              <a:rPr lang="tr-TR" sz="2400" dirty="0" smtClean="0"/>
              <a:t>,</a:t>
            </a:r>
            <a:endParaRPr lang="tr-TR" sz="2400" dirty="0"/>
          </a:p>
        </p:txBody>
      </p:sp>
      <p:pic>
        <p:nvPicPr>
          <p:cNvPr id="5" name="Resim 4" descr="kulak ve ses ile ilgili gÃ¶rsel sonuc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3"/>
            <a:ext cx="5256584" cy="30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7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/>
              <a:t>MESLEK </a:t>
            </a:r>
            <a:r>
              <a:rPr lang="tr-TR" sz="2400" b="1" dirty="0"/>
              <a:t>ELEMANLARINDA ARANAN ÖZELLİKLER</a:t>
            </a:r>
            <a:endParaRPr lang="tr-TR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2132859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             İnce </a:t>
            </a:r>
            <a:r>
              <a:rPr lang="tr-TR" sz="2400" dirty="0"/>
              <a:t>ayrıntıları </a:t>
            </a:r>
            <a:r>
              <a:rPr lang="tr-TR" sz="2400" dirty="0" smtClean="0"/>
              <a:t>algılayabilen,</a:t>
            </a:r>
            <a:endParaRPr lang="tr-TR" sz="2400" dirty="0"/>
          </a:p>
        </p:txBody>
      </p:sp>
      <p:pic>
        <p:nvPicPr>
          <p:cNvPr id="6" name="Resim 5" descr="Ä°lgili resi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63856"/>
            <a:ext cx="3662536" cy="3335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4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/>
              <a:t>MESLEK </a:t>
            </a:r>
            <a:r>
              <a:rPr lang="tr-TR" sz="2400" b="1" dirty="0"/>
              <a:t>ELEMANLARINDA ARANAN ÖZELLİKLER</a:t>
            </a:r>
            <a:endParaRPr lang="tr-TR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231752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400" dirty="0" smtClean="0"/>
              <a:t>Ekip </a:t>
            </a:r>
            <a:r>
              <a:rPr lang="tr-TR" sz="2400" dirty="0"/>
              <a:t>çalışmasına yatkın, sorumluluk duygusu gelişmiş</a:t>
            </a:r>
            <a:r>
              <a:rPr lang="tr-TR" sz="2400" dirty="0" smtClean="0"/>
              <a:t>,</a:t>
            </a:r>
            <a:endParaRPr lang="tr-TR" sz="2400" dirty="0"/>
          </a:p>
        </p:txBody>
      </p:sp>
      <p:pic>
        <p:nvPicPr>
          <p:cNvPr id="5" name="Resim 4" descr="ekip Ã§alÄ±ÅmasÄ± ile ilgili gÃ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22" y="3068960"/>
            <a:ext cx="4752528" cy="3417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3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/>
              <a:t>MESLEK </a:t>
            </a:r>
            <a:r>
              <a:rPr lang="tr-TR" sz="2400" b="1" dirty="0"/>
              <a:t>ELEMANLARINDA ARANAN ÖZELLİKLER</a:t>
            </a:r>
            <a:endParaRPr lang="tr-TR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1948193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2400" dirty="0" smtClean="0"/>
          </a:p>
          <a:p>
            <a:r>
              <a:rPr lang="tr-TR" sz="2400" dirty="0"/>
              <a:t>Fen bilimleri, matematik, bilgisayar ve yabancı dil bilgisine sahip kişiler olması gerekir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6" name="Resim 5" descr="Ä°lgili resi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024336" cy="301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Ä°lgili resi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319692" cy="3013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6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/>
              <a:t>MESLEK </a:t>
            </a:r>
            <a:r>
              <a:rPr lang="tr-TR" sz="2400" b="1" dirty="0"/>
              <a:t>ELEMANLARINDA ARANAN ÖZELLİKLER</a:t>
            </a:r>
            <a:endParaRPr lang="tr-TR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2492896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400" dirty="0" smtClean="0"/>
              <a:t>Kapalı </a:t>
            </a:r>
            <a:r>
              <a:rPr lang="tr-TR" sz="2400" dirty="0"/>
              <a:t>yer ve yükseklik fobisi </a:t>
            </a:r>
            <a:r>
              <a:rPr lang="tr-TR" sz="2400" dirty="0" smtClean="0"/>
              <a:t>olmayan,</a:t>
            </a:r>
            <a:endParaRPr lang="tr-TR" sz="2400" dirty="0"/>
          </a:p>
        </p:txBody>
      </p:sp>
      <p:pic>
        <p:nvPicPr>
          <p:cNvPr id="5" name="Resim 4" descr="gÃ¼venlik sistemleri montajÄ± ile ilgili gÃ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02" y="3232839"/>
            <a:ext cx="4846168" cy="3147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/>
              <a:t>MESLEK </a:t>
            </a:r>
            <a:r>
              <a:rPr lang="tr-TR" sz="2400" b="1" dirty="0"/>
              <a:t>ELEMANLARINDA ARANAN ÖZELLİKLER</a:t>
            </a:r>
            <a:endParaRPr lang="tr-TR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2389530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2400" dirty="0" smtClean="0"/>
              <a:t>Tırmanma </a:t>
            </a:r>
            <a:r>
              <a:rPr lang="tr-TR" sz="2400" dirty="0"/>
              <a:t>ve uzanma gibi bedensel çalışmaları yapabilecek kadar güçlü ve dayanıklı, </a:t>
            </a:r>
          </a:p>
        </p:txBody>
      </p:sp>
      <p:pic>
        <p:nvPicPr>
          <p:cNvPr id="6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75" y="3356991"/>
            <a:ext cx="5521241" cy="308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548680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4" y="1407869"/>
            <a:ext cx="8769150" cy="526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2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/>
              <a:t>MESLEK </a:t>
            </a:r>
            <a:r>
              <a:rPr lang="tr-TR" sz="2400" b="1" dirty="0"/>
              <a:t>ELEMANLARINDA ARANAN ÖZELLİKLER</a:t>
            </a:r>
            <a:endParaRPr lang="tr-TR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3717032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400" dirty="0"/>
              <a:t>Sara ve benzeri hastalıkları bulunmayan kişiler olması gerekir.</a:t>
            </a:r>
          </a:p>
        </p:txBody>
      </p:sp>
    </p:spTree>
    <p:extLst>
      <p:ext uri="{BB962C8B-B14F-4D97-AF65-F5344CB8AC3E}">
        <p14:creationId xmlns:p14="http://schemas.microsoft.com/office/powerpoint/2010/main" val="37356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40310" y="3068960"/>
            <a:ext cx="8568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tr-TR" sz="2400" dirty="0"/>
              <a:t>Anadolu Teknik/Anadolu Meslek Programlarında Alana Geçiş, Tercih ve Yerleştirme e-Kılavuzu Mesleki ve Teknik Eğitim Genel Müdürlüğümüzün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r>
              <a:rPr lang="tr-TR" sz="2400" u="sng" dirty="0" smtClean="0">
                <a:hlinkClick r:id="rId2"/>
              </a:rPr>
              <a:t>https://e-okul.meb.gov.tr/ /</a:t>
            </a:r>
            <a:r>
              <a:rPr lang="tr-TR" sz="2400" dirty="0" smtClean="0"/>
              <a:t> </a:t>
            </a:r>
            <a:r>
              <a:rPr lang="tr-TR" sz="2400" dirty="0"/>
              <a:t>adresinde </a:t>
            </a:r>
            <a:r>
              <a:rPr lang="tr-TR" sz="2400" dirty="0" smtClean="0"/>
              <a:t>yayınlanmaktadır.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925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523" y="285728"/>
            <a:ext cx="50006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12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17920" y="548679"/>
            <a:ext cx="80137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78187" y="4005064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dirty="0" smtClean="0"/>
              <a:t>Dinlediğiniz için teşekkür ederim.</a:t>
            </a:r>
            <a:endParaRPr lang="tr-TR" sz="2400" dirty="0"/>
          </a:p>
        </p:txBody>
      </p:sp>
      <p:pic>
        <p:nvPicPr>
          <p:cNvPr id="5" name="Picture 3" descr="C:\Users\MUSTAFA\Desktop\yenik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068" y="2131992"/>
            <a:ext cx="2281436" cy="2281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0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548680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9411" y="2483604"/>
            <a:ext cx="86075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tr-TR" sz="2400" dirty="0"/>
              <a:t>Hangi işlere talep var</a:t>
            </a:r>
            <a:r>
              <a:rPr lang="tr-TR" sz="2400" dirty="0" smtClean="0"/>
              <a:t>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r-TR" sz="2400" dirty="0" smtClean="0"/>
              <a:t>Kaç </a:t>
            </a:r>
            <a:r>
              <a:rPr lang="tr-TR" sz="2400" dirty="0"/>
              <a:t>kişi işsiz? </a:t>
            </a:r>
            <a:endParaRPr lang="tr-TR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tr-TR" sz="2400" dirty="0" smtClean="0"/>
              <a:t>Türkiye'de </a:t>
            </a:r>
            <a:r>
              <a:rPr lang="tr-TR" sz="2400" dirty="0"/>
              <a:t>hangi meslekler gözde? </a:t>
            </a:r>
            <a:endParaRPr lang="tr-TR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tr-TR" sz="2400" dirty="0" smtClean="0"/>
              <a:t>İleride </a:t>
            </a:r>
            <a:r>
              <a:rPr lang="tr-TR" sz="2400" dirty="0"/>
              <a:t>bu sıralama değişir mi</a:t>
            </a:r>
            <a:r>
              <a:rPr lang="tr-TR" sz="2400" dirty="0" smtClean="0"/>
              <a:t>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r-TR" sz="2400" dirty="0" smtClean="0"/>
              <a:t>Yeni </a:t>
            </a:r>
            <a:r>
              <a:rPr lang="tr-TR" sz="2400" dirty="0"/>
              <a:t>bir işe başlıyorsanız, işinizi değiştirmek istiyorsanız ya da işinizde yükselmek </a:t>
            </a:r>
            <a:r>
              <a:rPr lang="tr-TR" sz="2400" dirty="0" smtClean="0"/>
              <a:t>istiyorsanız,</a:t>
            </a:r>
          </a:p>
          <a:p>
            <a:r>
              <a:rPr lang="tr-TR" sz="2400" dirty="0" smtClean="0"/>
              <a:t> </a:t>
            </a:r>
            <a:endParaRPr lang="tr-TR" sz="2400" dirty="0"/>
          </a:p>
          <a:p>
            <a:r>
              <a:rPr lang="tr-TR" sz="2400" u="sng" dirty="0">
                <a:hlinkClick r:id="rId2"/>
              </a:rPr>
              <a:t>http://mbs.meb.gov.tr</a:t>
            </a:r>
            <a:r>
              <a:rPr lang="tr-TR" sz="2400" dirty="0"/>
              <a:t> web sayfasını incelemenizi öneririz 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21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548680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9411" y="2852936"/>
            <a:ext cx="86075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tr-TR" sz="2400" dirty="0"/>
              <a:t>Mesleki Bilgi Sistemi, hayat boyu sürecek öğrenme ve gelişim yolculuğunda size rehberlik etmeyi amaçlamaktadır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dirty="0"/>
              <a:t> </a:t>
            </a:r>
            <a:br>
              <a:rPr lang="tr-TR" sz="2400" dirty="0"/>
            </a:br>
            <a:r>
              <a:rPr lang="tr-TR" sz="2400" dirty="0"/>
              <a:t>Bu sistemin amacı, kendinizi tanıma, yapmaktan hoşlandığınız şeyleri, yeteneklerinizi fark etme, meslek seçimi, iş değiştirme gibi konularda sizlere destek </a:t>
            </a:r>
            <a:r>
              <a:rPr lang="tr-TR" sz="2400" dirty="0" smtClean="0"/>
              <a:t>olmaktır.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403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548680"/>
            <a:ext cx="8103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i="1" dirty="0" smtClean="0">
                <a:solidFill>
                  <a:prstClr val="black"/>
                </a:solidFill>
                <a:cs typeface="Arial" charset="0"/>
              </a:rPr>
              <a:t>ELEKTRİK ELEKTRONİK TEKNOLOJİLERİ ALANI</a:t>
            </a:r>
            <a:endParaRPr lang="tr-TR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9411" y="2852937"/>
            <a:ext cx="86075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tr-TR" sz="2400" dirty="0" smtClean="0"/>
              <a:t>Mesleki </a:t>
            </a:r>
            <a:r>
              <a:rPr lang="tr-TR" sz="2400" dirty="0"/>
              <a:t>ve Teknik Eğitim Alanları Tanıtıcı Videoları izlemek ve çevremizde bulunan okullarda hangi alanların olduğunu görmek </a:t>
            </a:r>
            <a:r>
              <a:rPr lang="tr-TR" sz="2400" dirty="0" smtClean="0"/>
              <a:t>için,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u="sng" dirty="0">
                <a:hlinkClick r:id="rId2"/>
              </a:rPr>
              <a:t>http://www.alantercihleri.com/</a:t>
            </a:r>
            <a:r>
              <a:rPr lang="tr-TR" sz="2400" dirty="0"/>
              <a:t> web sayfasını incelemenizi öneririz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385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428868"/>
            <a:ext cx="6717665" cy="377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57430"/>
            <a:ext cx="6703241" cy="37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04095223_2013_sunu1</Template>
  <TotalTime>919</TotalTime>
  <Words>736</Words>
  <Application>Microsoft Office PowerPoint</Application>
  <PresentationFormat>Ekran Gösterisi (4:3)</PresentationFormat>
  <Paragraphs>147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Dalga Biçimi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MEZUNLARA VERİLEN HAKLAR VE BELGELER</vt:lpstr>
      <vt:lpstr>MEZUNLARA VERİLEN HAKLAR VE BELGELER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YEML</cp:lastModifiedBy>
  <cp:revision>87</cp:revision>
  <dcterms:created xsi:type="dcterms:W3CDTF">2014-04-30T16:17:50Z</dcterms:created>
  <dcterms:modified xsi:type="dcterms:W3CDTF">2022-02-25T05:57:27Z</dcterms:modified>
</cp:coreProperties>
</file>