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sldIdLst>
    <p:sldId id="256" r:id="rId2"/>
    <p:sldId id="342" r:id="rId3"/>
    <p:sldId id="316" r:id="rId4"/>
    <p:sldId id="317" r:id="rId5"/>
    <p:sldId id="318" r:id="rId6"/>
    <p:sldId id="319" r:id="rId7"/>
    <p:sldId id="321" r:id="rId8"/>
    <p:sldId id="322" r:id="rId9"/>
    <p:sldId id="308" r:id="rId10"/>
    <p:sldId id="371" r:id="rId11"/>
    <p:sldId id="372" r:id="rId12"/>
    <p:sldId id="373" r:id="rId13"/>
    <p:sldId id="374" r:id="rId14"/>
    <p:sldId id="375" r:id="rId15"/>
    <p:sldId id="376" r:id="rId16"/>
    <p:sldId id="345" r:id="rId17"/>
    <p:sldId id="347" r:id="rId18"/>
    <p:sldId id="348" r:id="rId19"/>
    <p:sldId id="357" r:id="rId20"/>
    <p:sldId id="323" r:id="rId21"/>
    <p:sldId id="324" r:id="rId22"/>
    <p:sldId id="363" r:id="rId23"/>
    <p:sldId id="325" r:id="rId24"/>
    <p:sldId id="364" r:id="rId25"/>
    <p:sldId id="354" r:id="rId26"/>
    <p:sldId id="355" r:id="rId27"/>
    <p:sldId id="349" r:id="rId28"/>
    <p:sldId id="358" r:id="rId29"/>
    <p:sldId id="359" r:id="rId30"/>
    <p:sldId id="360" r:id="rId31"/>
    <p:sldId id="361" r:id="rId32"/>
    <p:sldId id="362" r:id="rId33"/>
    <p:sldId id="343"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159" autoAdjust="0"/>
  </p:normalViewPr>
  <p:slideViewPr>
    <p:cSldViewPr>
      <p:cViewPr varScale="1">
        <p:scale>
          <a:sx n="70" d="100"/>
          <a:sy n="70" d="100"/>
        </p:scale>
        <p:origin x="111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33F9FC32-F73B-4C4E-A2D9-0EEFD40322BD}" type="datetimeFigureOut">
              <a:rPr lang="tr-TR" smtClean="0"/>
              <a:pPr/>
              <a:t>22.04.2024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1F30834-FED6-44E6-92BD-462FF58A81E3}" type="slidenum">
              <a:rPr lang="tr-TR" smtClean="0"/>
              <a:pPr/>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541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3F9FC32-F73B-4C4E-A2D9-0EEFD40322BD}" type="datetimeFigureOut">
              <a:rPr lang="tr-TR" smtClean="0"/>
              <a:pPr/>
              <a:t>22.04.2024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1F30834-FED6-44E6-92BD-462FF58A81E3}" type="slidenum">
              <a:rPr lang="tr-TR" smtClean="0"/>
              <a:pPr/>
              <a:t>‹#›</a:t>
            </a:fld>
            <a:endParaRPr lang="tr-TR"/>
          </a:p>
        </p:txBody>
      </p:sp>
    </p:spTree>
    <p:extLst>
      <p:ext uri="{BB962C8B-B14F-4D97-AF65-F5344CB8AC3E}">
        <p14:creationId xmlns:p14="http://schemas.microsoft.com/office/powerpoint/2010/main" val="398332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3F9FC32-F73B-4C4E-A2D9-0EEFD40322BD}" type="datetimeFigureOut">
              <a:rPr lang="tr-TR" smtClean="0"/>
              <a:pPr/>
              <a:t>22.04.2024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1F30834-FED6-44E6-92BD-462FF58A81E3}" type="slidenum">
              <a:rPr lang="tr-TR" smtClean="0"/>
              <a:pPr/>
              <a:t>‹#›</a:t>
            </a:fld>
            <a:endParaRPr lang="tr-TR"/>
          </a:p>
        </p:txBody>
      </p:sp>
    </p:spTree>
    <p:extLst>
      <p:ext uri="{BB962C8B-B14F-4D97-AF65-F5344CB8AC3E}">
        <p14:creationId xmlns:p14="http://schemas.microsoft.com/office/powerpoint/2010/main" val="1320676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3F9FC32-F73B-4C4E-A2D9-0EEFD40322BD}" type="datetimeFigureOut">
              <a:rPr lang="tr-TR" smtClean="0"/>
              <a:pPr/>
              <a:t>22.04.2024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1F30834-FED6-44E6-92BD-462FF58A81E3}" type="slidenum">
              <a:rPr lang="tr-TR" smtClean="0"/>
              <a:pPr/>
              <a:t>‹#›</a:t>
            </a:fld>
            <a:endParaRPr lang="tr-TR"/>
          </a:p>
        </p:txBody>
      </p:sp>
    </p:spTree>
    <p:extLst>
      <p:ext uri="{BB962C8B-B14F-4D97-AF65-F5344CB8AC3E}">
        <p14:creationId xmlns:p14="http://schemas.microsoft.com/office/powerpoint/2010/main" val="108646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3F9FC32-F73B-4C4E-A2D9-0EEFD40322BD}" type="datetimeFigureOut">
              <a:rPr lang="tr-TR" smtClean="0"/>
              <a:pPr/>
              <a:t>22.04.2024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1F30834-FED6-44E6-92BD-462FF58A81E3}" type="slidenum">
              <a:rPr lang="tr-TR" smtClean="0"/>
              <a:pPr/>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601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3F9FC32-F73B-4C4E-A2D9-0EEFD40322BD}" type="datetimeFigureOut">
              <a:rPr lang="tr-TR" smtClean="0"/>
              <a:pPr/>
              <a:t>22.04.2024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1F30834-FED6-44E6-92BD-462FF58A81E3}" type="slidenum">
              <a:rPr lang="tr-TR" smtClean="0"/>
              <a:pPr/>
              <a:t>‹#›</a:t>
            </a:fld>
            <a:endParaRPr lang="tr-TR"/>
          </a:p>
        </p:txBody>
      </p:sp>
    </p:spTree>
    <p:extLst>
      <p:ext uri="{BB962C8B-B14F-4D97-AF65-F5344CB8AC3E}">
        <p14:creationId xmlns:p14="http://schemas.microsoft.com/office/powerpoint/2010/main" val="640877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22960" y="2582334"/>
            <a:ext cx="3703320" cy="32867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63440" y="2582334"/>
            <a:ext cx="3703320" cy="32867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3F9FC32-F73B-4C4E-A2D9-0EEFD40322BD}" type="datetimeFigureOut">
              <a:rPr lang="tr-TR" smtClean="0"/>
              <a:pPr/>
              <a:t>22.04.2024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1F30834-FED6-44E6-92BD-462FF58A81E3}" type="slidenum">
              <a:rPr lang="tr-TR" smtClean="0"/>
              <a:pPr/>
              <a:t>‹#›</a:t>
            </a:fld>
            <a:endParaRPr lang="tr-TR"/>
          </a:p>
        </p:txBody>
      </p:sp>
    </p:spTree>
    <p:extLst>
      <p:ext uri="{BB962C8B-B14F-4D97-AF65-F5344CB8AC3E}">
        <p14:creationId xmlns:p14="http://schemas.microsoft.com/office/powerpoint/2010/main" val="998387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3F9FC32-F73B-4C4E-A2D9-0EEFD40322BD}" type="datetimeFigureOut">
              <a:rPr lang="tr-TR" smtClean="0"/>
              <a:pPr/>
              <a:t>22.04.2024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1F30834-FED6-44E6-92BD-462FF58A81E3}" type="slidenum">
              <a:rPr lang="tr-TR" smtClean="0"/>
              <a:pPr/>
              <a:t>‹#›</a:t>
            </a:fld>
            <a:endParaRPr lang="tr-TR"/>
          </a:p>
        </p:txBody>
      </p:sp>
    </p:spTree>
    <p:extLst>
      <p:ext uri="{BB962C8B-B14F-4D97-AF65-F5344CB8AC3E}">
        <p14:creationId xmlns:p14="http://schemas.microsoft.com/office/powerpoint/2010/main" val="2913118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3F9FC32-F73B-4C4E-A2D9-0EEFD40322BD}" type="datetimeFigureOut">
              <a:rPr lang="tr-TR" smtClean="0"/>
              <a:pPr/>
              <a:t>22.04.2024</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61F30834-FED6-44E6-92BD-462FF58A81E3}" type="slidenum">
              <a:rPr lang="tr-TR" smtClean="0"/>
              <a:pPr/>
              <a:t>‹#›</a:t>
            </a:fld>
            <a:endParaRPr lang="tr-TR"/>
          </a:p>
        </p:txBody>
      </p:sp>
    </p:spTree>
    <p:extLst>
      <p:ext uri="{BB962C8B-B14F-4D97-AF65-F5344CB8AC3E}">
        <p14:creationId xmlns:p14="http://schemas.microsoft.com/office/powerpoint/2010/main" val="398135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3F9FC32-F73B-4C4E-A2D9-0EEFD40322BD}" type="datetimeFigureOut">
              <a:rPr lang="tr-TR" smtClean="0"/>
              <a:pPr/>
              <a:t>22.04.2024</a:t>
            </a:fld>
            <a:endParaRPr lang="tr-T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1F30834-FED6-44E6-92BD-462FF58A81E3}" type="slidenum">
              <a:rPr lang="tr-TR" smtClean="0"/>
              <a:pPr/>
              <a:t>‹#›</a:t>
            </a:fld>
            <a:endParaRPr lang="tr-TR"/>
          </a:p>
        </p:txBody>
      </p:sp>
    </p:spTree>
    <p:extLst>
      <p:ext uri="{BB962C8B-B14F-4D97-AF65-F5344CB8AC3E}">
        <p14:creationId xmlns:p14="http://schemas.microsoft.com/office/powerpoint/2010/main" val="3516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3F9FC32-F73B-4C4E-A2D9-0EEFD40322BD}" type="datetimeFigureOut">
              <a:rPr lang="tr-TR" smtClean="0"/>
              <a:pPr/>
              <a:t>22.04.2024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1F30834-FED6-44E6-92BD-462FF58A81E3}" type="slidenum">
              <a:rPr lang="tr-TR" smtClean="0"/>
              <a:pPr/>
              <a:t>‹#›</a:t>
            </a:fld>
            <a:endParaRPr lang="tr-TR"/>
          </a:p>
        </p:txBody>
      </p:sp>
    </p:spTree>
    <p:extLst>
      <p:ext uri="{BB962C8B-B14F-4D97-AF65-F5344CB8AC3E}">
        <p14:creationId xmlns:p14="http://schemas.microsoft.com/office/powerpoint/2010/main" val="1440149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3F9FC32-F73B-4C4E-A2D9-0EEFD40322BD}" type="datetimeFigureOut">
              <a:rPr lang="tr-TR" smtClean="0"/>
              <a:pPr/>
              <a:t>22.04.2024</a:t>
            </a:fld>
            <a:endParaRPr lang="tr-T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1F30834-FED6-44E6-92BD-462FF58A81E3}" type="slidenum">
              <a:rPr lang="tr-TR" smtClean="0"/>
              <a:pPr/>
              <a:t>‹#›</a:t>
            </a:fld>
            <a:endParaRPr lang="tr-T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83312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google.com.tr/url?sa=i&amp;rct=j&amp;q=i%C5%9F+yeri+a%C3%A7ma+belgesi&amp;source=images&amp;cd=&amp;cad=rja&amp;docid=iJ9ETTcLEPTqLM&amp;tbnid=wcd1xHnivu1yDM:&amp;ved=0CAUQjRw&amp;url=http://www.mobilhonda.com/fotogaleri.asp?sec=3&amp;katid=26&amp;ei=wvpjUbm5HOiJ0AXevICoDA&amp;psig=AFQjCNG12gvNjaklULb1DKf3dz3q1o-_kA&amp;ust=1365593107599699"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meslektercihleri.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3"/>
          <p:cNvSpPr txBox="1">
            <a:spLocks noChangeArrowheads="1"/>
          </p:cNvSpPr>
          <p:nvPr/>
        </p:nvSpPr>
        <p:spPr bwMode="auto">
          <a:xfrm>
            <a:off x="467544" y="1844824"/>
            <a:ext cx="8208912" cy="1754326"/>
          </a:xfrm>
          <a:prstGeom prst="rect">
            <a:avLst/>
          </a:prstGeom>
          <a:noFill/>
          <a:ln w="9525">
            <a:noFill/>
            <a:miter lim="800000"/>
            <a:headEnd/>
            <a:tailEnd/>
          </a:ln>
        </p:spPr>
        <p:txBody>
          <a:bodyPr wrap="square">
            <a:spAutoFit/>
          </a:bodyPr>
          <a:lstStyle/>
          <a:p>
            <a:pPr algn="ctr"/>
            <a:r>
              <a:rPr lang="tr-TR" sz="5400" b="1" dirty="0" smtClean="0">
                <a:solidFill>
                  <a:schemeClr val="bg1"/>
                </a:solidFill>
                <a:latin typeface="Calibri" pitchFamily="34" charset="0"/>
              </a:rPr>
              <a:t>MESLEKİ TEKNİK EĞİTİM</a:t>
            </a:r>
          </a:p>
          <a:p>
            <a:pPr algn="ctr"/>
            <a:endParaRPr lang="tr-TR" sz="5400" b="1" dirty="0" smtClean="0">
              <a:solidFill>
                <a:schemeClr val="bg1"/>
              </a:solidFill>
              <a:latin typeface="Calibri" pitchFamily="34" charset="0"/>
            </a:endParaRPr>
          </a:p>
        </p:txBody>
      </p:sp>
      <p:pic>
        <p:nvPicPr>
          <p:cNvPr id="5" name="Picture 4" descr="D:\mesbil web\banner\img\banners\01.png"/>
          <p:cNvPicPr>
            <a:picLocks noChangeAspect="1" noChangeArrowheads="1"/>
          </p:cNvPicPr>
          <p:nvPr/>
        </p:nvPicPr>
        <p:blipFill>
          <a:blip r:embed="rId2" cstate="print"/>
          <a:srcRect/>
          <a:stretch>
            <a:fillRect/>
          </a:stretch>
        </p:blipFill>
        <p:spPr bwMode="auto">
          <a:xfrm>
            <a:off x="395536" y="332656"/>
            <a:ext cx="8352928" cy="1530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D:\mesbil web\banner\img\banners\04.png"/>
          <p:cNvPicPr>
            <a:picLocks noChangeAspect="1" noChangeArrowheads="1"/>
          </p:cNvPicPr>
          <p:nvPr/>
        </p:nvPicPr>
        <p:blipFill>
          <a:blip r:embed="rId3" cstate="print"/>
          <a:srcRect/>
          <a:stretch>
            <a:fillRect/>
          </a:stretch>
        </p:blipFill>
        <p:spPr bwMode="auto">
          <a:xfrm>
            <a:off x="323528" y="4725144"/>
            <a:ext cx="3312368" cy="1593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5" descr="D:\mesbil web\banner\img\banners\05.png"/>
          <p:cNvPicPr>
            <a:picLocks noChangeAspect="1" noChangeArrowheads="1"/>
          </p:cNvPicPr>
          <p:nvPr/>
        </p:nvPicPr>
        <p:blipFill>
          <a:blip r:embed="rId4" cstate="print"/>
          <a:srcRect/>
          <a:stretch>
            <a:fillRect/>
          </a:stretch>
        </p:blipFill>
        <p:spPr bwMode="auto">
          <a:xfrm>
            <a:off x="5220072" y="4725144"/>
            <a:ext cx="3672408" cy="1584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10 Metin kutusu"/>
          <p:cNvSpPr txBox="1"/>
          <p:nvPr/>
        </p:nvSpPr>
        <p:spPr>
          <a:xfrm>
            <a:off x="5543600" y="6611779"/>
            <a:ext cx="3600400" cy="246221"/>
          </a:xfrm>
          <a:prstGeom prst="rect">
            <a:avLst/>
          </a:prstGeom>
          <a:noFill/>
        </p:spPr>
        <p:txBody>
          <a:bodyPr wrap="square" rtlCol="0">
            <a:spAutoFit/>
          </a:bodyPr>
          <a:lstStyle/>
          <a:p>
            <a:r>
              <a:rPr lang="tr-TR" sz="1000" b="1" dirty="0" smtClean="0"/>
              <a:t>YENİKENT  AHMET ÇİÇEK MESLEKİ VE TEKNİK ANADOLU LİSESİ</a:t>
            </a:r>
            <a:endParaRPr lang="tr-TR" sz="1000" b="1" dirty="0"/>
          </a:p>
        </p:txBody>
      </p:sp>
      <p:pic>
        <p:nvPicPr>
          <p:cNvPr id="12290" name="Picture 2" descr="C:\Users\MUSTAFA\Desktop\YENİKENT.png"/>
          <p:cNvPicPr>
            <a:picLocks noChangeAspect="1" noChangeArrowheads="1"/>
          </p:cNvPicPr>
          <p:nvPr/>
        </p:nvPicPr>
        <p:blipFill>
          <a:blip r:embed="rId5" cstate="print"/>
          <a:srcRect/>
          <a:stretch>
            <a:fillRect/>
          </a:stretch>
        </p:blipFill>
        <p:spPr bwMode="auto">
          <a:xfrm>
            <a:off x="3419872" y="2276872"/>
            <a:ext cx="2160240" cy="244720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lab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45382" y="857250"/>
            <a:ext cx="6852047" cy="5143500"/>
          </a:xfrm>
          <a:prstGeom prst="rect">
            <a:avLst/>
          </a:prstGeom>
        </p:spPr>
      </p:pic>
    </p:spTree>
    <p:extLst>
      <p:ext uri="{BB962C8B-B14F-4D97-AF65-F5344CB8AC3E}">
        <p14:creationId xmlns:p14="http://schemas.microsoft.com/office/powerpoint/2010/main" val="1510631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lab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45382" y="857250"/>
            <a:ext cx="6852047" cy="5143500"/>
          </a:xfrm>
          <a:prstGeom prst="rect">
            <a:avLst/>
          </a:prstGeom>
        </p:spPr>
      </p:pic>
    </p:spTree>
    <p:extLst>
      <p:ext uri="{BB962C8B-B14F-4D97-AF65-F5344CB8AC3E}">
        <p14:creationId xmlns:p14="http://schemas.microsoft.com/office/powerpoint/2010/main" val="468053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lab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45382" y="857250"/>
            <a:ext cx="6852047" cy="5143500"/>
          </a:xfrm>
          <a:prstGeom prst="rect">
            <a:avLst/>
          </a:prstGeom>
        </p:spPr>
      </p:pic>
    </p:spTree>
    <p:extLst>
      <p:ext uri="{BB962C8B-B14F-4D97-AF65-F5344CB8AC3E}">
        <p14:creationId xmlns:p14="http://schemas.microsoft.com/office/powerpoint/2010/main" val="4055213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lab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45382" y="857250"/>
            <a:ext cx="6852047" cy="5143500"/>
          </a:xfrm>
          <a:prstGeom prst="rect">
            <a:avLst/>
          </a:prstGeom>
        </p:spPr>
      </p:pic>
    </p:spTree>
    <p:extLst>
      <p:ext uri="{BB962C8B-B14F-4D97-AF65-F5344CB8AC3E}">
        <p14:creationId xmlns:p14="http://schemas.microsoft.com/office/powerpoint/2010/main" val="1927954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lab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45382" y="857250"/>
            <a:ext cx="6852047" cy="5143500"/>
          </a:xfrm>
          <a:prstGeom prst="rect">
            <a:avLst/>
          </a:prstGeom>
        </p:spPr>
      </p:pic>
    </p:spTree>
    <p:extLst>
      <p:ext uri="{BB962C8B-B14F-4D97-AF65-F5344CB8AC3E}">
        <p14:creationId xmlns:p14="http://schemas.microsoft.com/office/powerpoint/2010/main" val="4107634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lab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45382" y="857250"/>
            <a:ext cx="6852047" cy="5143500"/>
          </a:xfrm>
          <a:prstGeom prst="rect">
            <a:avLst/>
          </a:prstGeom>
        </p:spPr>
      </p:pic>
    </p:spTree>
    <p:extLst>
      <p:ext uri="{BB962C8B-B14F-4D97-AF65-F5344CB8AC3E}">
        <p14:creationId xmlns:p14="http://schemas.microsoft.com/office/powerpoint/2010/main" val="170421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Dikdörtgen"/>
          <p:cNvSpPr/>
          <p:nvPr/>
        </p:nvSpPr>
        <p:spPr>
          <a:xfrm>
            <a:off x="1907125" y="548680"/>
            <a:ext cx="5410455" cy="1077218"/>
          </a:xfrm>
          <a:prstGeom prst="rect">
            <a:avLst/>
          </a:prstGeom>
        </p:spPr>
        <p:txBody>
          <a:bodyPr wrap="none">
            <a:spAutoFit/>
          </a:bodyPr>
          <a:lstStyle/>
          <a:p>
            <a:pPr fontAlgn="base">
              <a:spcBef>
                <a:spcPct val="0"/>
              </a:spcBef>
              <a:spcAft>
                <a:spcPct val="0"/>
              </a:spcAft>
            </a:pPr>
            <a:r>
              <a:rPr lang="tr-TR" sz="3200" b="1" i="1" dirty="0" smtClean="0">
                <a:solidFill>
                  <a:prstClr val="black"/>
                </a:solidFill>
                <a:cs typeface="Arial" charset="0"/>
              </a:rPr>
              <a:t>BİLİŞİM TEKNOLOJİLERİ ALANI</a:t>
            </a:r>
          </a:p>
          <a:p>
            <a:pPr algn="ctr" fontAlgn="base">
              <a:spcBef>
                <a:spcPct val="0"/>
              </a:spcBef>
              <a:spcAft>
                <a:spcPct val="0"/>
              </a:spcAft>
            </a:pPr>
            <a:r>
              <a:rPr lang="tr-TR" sz="3200" b="1" i="1" dirty="0" smtClean="0">
                <a:solidFill>
                  <a:prstClr val="black"/>
                </a:solidFill>
                <a:cs typeface="Arial" charset="0"/>
              </a:rPr>
              <a:t>ULUSAL PROJELERİMİZ</a:t>
            </a:r>
            <a:endParaRPr lang="tr-TR" sz="3200" b="1" dirty="0">
              <a:solidFill>
                <a:prstClr val="black"/>
              </a:solidFill>
              <a:cs typeface="Arial"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95536" y="2832031"/>
            <a:ext cx="3384376" cy="2821523"/>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3034" y="3429000"/>
            <a:ext cx="3635896" cy="2834934"/>
          </a:xfrm>
          <a:prstGeom prst="rect">
            <a:avLst/>
          </a:prstGeom>
        </p:spPr>
      </p:pic>
      <p:sp>
        <p:nvSpPr>
          <p:cNvPr id="12" name="Rectangle 1"/>
          <p:cNvSpPr>
            <a:spLocks noChangeArrowheads="1"/>
          </p:cNvSpPr>
          <p:nvPr/>
        </p:nvSpPr>
        <p:spPr bwMode="auto">
          <a:xfrm>
            <a:off x="341374" y="1813466"/>
            <a:ext cx="860755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tr-TR" sz="2400" dirty="0" smtClean="0"/>
              <a:t>2021-2022 eğitim öğretim yılında okulumuzdan 25 projemiz TÜBİTAK tarafından kabul edilmiştir. </a:t>
            </a:r>
            <a:endParaRPr lang="tr-TR" sz="2400" dirty="0"/>
          </a:p>
        </p:txBody>
      </p:sp>
    </p:spTree>
    <p:extLst>
      <p:ext uri="{BB962C8B-B14F-4D97-AF65-F5344CB8AC3E}">
        <p14:creationId xmlns:p14="http://schemas.microsoft.com/office/powerpoint/2010/main" val="4173541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Dikdörtgen"/>
          <p:cNvSpPr/>
          <p:nvPr/>
        </p:nvSpPr>
        <p:spPr>
          <a:xfrm>
            <a:off x="1907125" y="548680"/>
            <a:ext cx="5410455" cy="1569660"/>
          </a:xfrm>
          <a:prstGeom prst="rect">
            <a:avLst/>
          </a:prstGeom>
        </p:spPr>
        <p:txBody>
          <a:bodyPr wrap="none">
            <a:spAutoFit/>
          </a:bodyPr>
          <a:lstStyle/>
          <a:p>
            <a:pPr fontAlgn="base">
              <a:spcBef>
                <a:spcPct val="0"/>
              </a:spcBef>
              <a:spcAft>
                <a:spcPct val="0"/>
              </a:spcAft>
            </a:pPr>
            <a:r>
              <a:rPr lang="tr-TR" sz="3200" b="1" i="1" dirty="0" smtClean="0">
                <a:solidFill>
                  <a:prstClr val="black"/>
                </a:solidFill>
                <a:cs typeface="Arial" charset="0"/>
              </a:rPr>
              <a:t>BİLİŞİM TEKNOLOJİLERİ ALANI</a:t>
            </a:r>
          </a:p>
          <a:p>
            <a:pPr algn="ctr" fontAlgn="base">
              <a:spcBef>
                <a:spcPct val="0"/>
              </a:spcBef>
              <a:spcAft>
                <a:spcPct val="0"/>
              </a:spcAft>
            </a:pPr>
            <a:r>
              <a:rPr lang="tr-TR" sz="3200" b="1" i="1" dirty="0">
                <a:solidFill>
                  <a:prstClr val="black"/>
                </a:solidFill>
                <a:cs typeface="Arial" charset="0"/>
              </a:rPr>
              <a:t>ULUSAL PROJELERİMİZ</a:t>
            </a:r>
            <a:endParaRPr lang="tr-TR" sz="3200" b="1" dirty="0">
              <a:solidFill>
                <a:prstClr val="black"/>
              </a:solidFill>
              <a:cs typeface="Arial" charset="0"/>
            </a:endParaRPr>
          </a:p>
          <a:p>
            <a:pPr algn="ctr" fontAlgn="base">
              <a:spcBef>
                <a:spcPct val="0"/>
              </a:spcBef>
              <a:spcAft>
                <a:spcPct val="0"/>
              </a:spcAft>
            </a:pPr>
            <a:endParaRPr lang="tr-TR" sz="3200" b="1" dirty="0">
              <a:solidFill>
                <a:prstClr val="black"/>
              </a:solidFill>
              <a:cs typeface="Arial" charset="0"/>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3212976"/>
            <a:ext cx="3240360" cy="2991472"/>
          </a:xfrm>
          <a:prstGeom prst="rect">
            <a:avLst/>
          </a:prstGeom>
        </p:spPr>
      </p:pic>
      <p:sp>
        <p:nvSpPr>
          <p:cNvPr id="3" name="Dikdörtgen 2"/>
          <p:cNvSpPr/>
          <p:nvPr/>
        </p:nvSpPr>
        <p:spPr>
          <a:xfrm>
            <a:off x="755576" y="2204864"/>
            <a:ext cx="7554632" cy="461665"/>
          </a:xfrm>
          <a:prstGeom prst="rect">
            <a:avLst/>
          </a:prstGeom>
        </p:spPr>
        <p:txBody>
          <a:bodyPr wrap="none">
            <a:spAutoFit/>
          </a:bodyPr>
          <a:lstStyle/>
          <a:p>
            <a:r>
              <a:rPr lang="tr-TR" sz="2400" dirty="0" smtClean="0">
                <a:latin typeface="Calibri" panose="020F0502020204030204" pitchFamily="34" charset="0"/>
              </a:rPr>
              <a:t>TÜBİTAK 4006 Sergimiz </a:t>
            </a:r>
            <a:r>
              <a:rPr lang="tr-TR" sz="2400" dirty="0">
                <a:latin typeface="Calibri" panose="020F0502020204030204" pitchFamily="34" charset="0"/>
              </a:rPr>
              <a:t>21-22/12/2021 tarihinde yapılmıştır.</a:t>
            </a: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845151" y="2648231"/>
            <a:ext cx="2944856" cy="2985003"/>
          </a:xfrm>
          <a:prstGeom prst="rect">
            <a:avLst/>
          </a:prstGeom>
        </p:spPr>
      </p:pic>
    </p:spTree>
    <p:extLst>
      <p:ext uri="{BB962C8B-B14F-4D97-AF65-F5344CB8AC3E}">
        <p14:creationId xmlns:p14="http://schemas.microsoft.com/office/powerpoint/2010/main" val="3549014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Dikdörtgen"/>
          <p:cNvSpPr/>
          <p:nvPr/>
        </p:nvSpPr>
        <p:spPr>
          <a:xfrm>
            <a:off x="1907125" y="548680"/>
            <a:ext cx="5410455" cy="1077218"/>
          </a:xfrm>
          <a:prstGeom prst="rect">
            <a:avLst/>
          </a:prstGeom>
        </p:spPr>
        <p:txBody>
          <a:bodyPr wrap="none">
            <a:spAutoFit/>
          </a:bodyPr>
          <a:lstStyle/>
          <a:p>
            <a:pPr fontAlgn="base">
              <a:spcBef>
                <a:spcPct val="0"/>
              </a:spcBef>
              <a:spcAft>
                <a:spcPct val="0"/>
              </a:spcAft>
            </a:pPr>
            <a:r>
              <a:rPr lang="tr-TR" sz="3200" b="1" i="1" dirty="0" smtClean="0">
                <a:solidFill>
                  <a:prstClr val="black"/>
                </a:solidFill>
                <a:cs typeface="Arial" charset="0"/>
              </a:rPr>
              <a:t>BİLİŞİM TEKNOLOJİLERİ ALANI</a:t>
            </a:r>
          </a:p>
          <a:p>
            <a:pPr algn="ctr" fontAlgn="base">
              <a:spcBef>
                <a:spcPct val="0"/>
              </a:spcBef>
              <a:spcAft>
                <a:spcPct val="0"/>
              </a:spcAft>
            </a:pPr>
            <a:r>
              <a:rPr lang="tr-TR" sz="3200" b="1" i="1" dirty="0" smtClean="0">
                <a:solidFill>
                  <a:prstClr val="black"/>
                </a:solidFill>
                <a:cs typeface="Arial" charset="0"/>
              </a:rPr>
              <a:t>ULUSLARARASI PROJELERİMİZ</a:t>
            </a:r>
            <a:endParaRPr lang="tr-TR" sz="3200" b="1" dirty="0">
              <a:solidFill>
                <a:prstClr val="black"/>
              </a:solidFill>
              <a:cs typeface="Arial" charset="0"/>
            </a:endParaRPr>
          </a:p>
        </p:txBody>
      </p:sp>
      <p:sp>
        <p:nvSpPr>
          <p:cNvPr id="2" name="Dikdörtgen 1"/>
          <p:cNvSpPr/>
          <p:nvPr/>
        </p:nvSpPr>
        <p:spPr>
          <a:xfrm>
            <a:off x="577975" y="1645349"/>
            <a:ext cx="8208912" cy="2246769"/>
          </a:xfrm>
          <a:prstGeom prst="rect">
            <a:avLst/>
          </a:prstGeom>
        </p:spPr>
        <p:txBody>
          <a:bodyPr wrap="square">
            <a:spAutoFit/>
          </a:bodyPr>
          <a:lstStyle/>
          <a:p>
            <a:r>
              <a:rPr lang="tr-TR" sz="2000" dirty="0" smtClean="0"/>
              <a:t>Macaristan‘dan</a:t>
            </a:r>
            <a:r>
              <a:rPr lang="tr-TR" sz="2000" dirty="0"/>
              <a:t> </a:t>
            </a:r>
            <a:r>
              <a:rPr lang="tr-TR" sz="2000" dirty="0" smtClean="0"/>
              <a:t>"AB'de </a:t>
            </a:r>
            <a:r>
              <a:rPr lang="tr-TR" sz="2000" dirty="0"/>
              <a:t>Daha İyi Mesleki Yeterlilikler Edinilmesi için </a:t>
            </a:r>
            <a:r>
              <a:rPr lang="tr-TR" sz="2000" dirty="0" smtClean="0"/>
              <a:t>Hareketlilik</a:t>
            </a:r>
            <a:r>
              <a:rPr lang="tr-TR" sz="2000" dirty="0"/>
              <a:t> "</a:t>
            </a:r>
            <a:r>
              <a:rPr lang="tr-TR" sz="2000" dirty="0" smtClean="0"/>
              <a:t> </a:t>
            </a:r>
            <a:r>
              <a:rPr lang="tr-TR" sz="2000" dirty="0"/>
              <a:t>isimli </a:t>
            </a:r>
            <a:r>
              <a:rPr lang="tr-TR" sz="2000" dirty="0" err="1"/>
              <a:t>Erasmus</a:t>
            </a:r>
            <a:r>
              <a:rPr lang="tr-TR" sz="2000" dirty="0"/>
              <a:t>+ Ka102 </a:t>
            </a:r>
            <a:r>
              <a:rPr lang="tr-TR" sz="2000" dirty="0" smtClean="0"/>
              <a:t>projesi </a:t>
            </a:r>
            <a:r>
              <a:rPr lang="tr-TR" sz="2000" dirty="0"/>
              <a:t>kapsamında 12 öğrenci ve 2 </a:t>
            </a:r>
            <a:r>
              <a:rPr lang="tr-TR" sz="2000" dirty="0" smtClean="0"/>
              <a:t>öğretmen okulumuzda Bilişim Teknolojileri alanında 28 </a:t>
            </a:r>
            <a:r>
              <a:rPr lang="tr-TR" sz="2000" dirty="0"/>
              <a:t>gün </a:t>
            </a:r>
            <a:r>
              <a:rPr lang="tr-TR" sz="2000" dirty="0" smtClean="0"/>
              <a:t>süren proje hareketliliği gerçekleştirilmiştir. </a:t>
            </a:r>
            <a:r>
              <a:rPr lang="tr-TR" sz="2000" dirty="0">
                <a:latin typeface="Calibri" panose="020F0502020204030204" pitchFamily="34" charset="0"/>
              </a:rPr>
              <a:t>İlçemizde daha önce örneği bulunmayan uzun süreli staj projesine ev sahipliği yaparak, Sincan'da bir ilki gerçekleştirdik.</a:t>
            </a:r>
          </a:p>
          <a:p>
            <a:endParaRPr lang="tr-TR" sz="2000" dirty="0">
              <a:latin typeface="Calibri" panose="020F0502020204030204" pitchFamily="34"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429000"/>
            <a:ext cx="4253309" cy="2708920"/>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3429000"/>
            <a:ext cx="4103152" cy="2708920"/>
          </a:xfrm>
          <a:prstGeom prst="rect">
            <a:avLst/>
          </a:prstGeom>
        </p:spPr>
      </p:pic>
    </p:spTree>
    <p:extLst>
      <p:ext uri="{BB962C8B-B14F-4D97-AF65-F5344CB8AC3E}">
        <p14:creationId xmlns:p14="http://schemas.microsoft.com/office/powerpoint/2010/main" val="1728260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1520" y="1800480"/>
            <a:ext cx="6317491" cy="1323439"/>
          </a:xfrm>
          <a:prstGeom prst="rect">
            <a:avLst/>
          </a:prstGeom>
        </p:spPr>
        <p:txBody>
          <a:bodyPr wrap="square">
            <a:spAutoFit/>
          </a:bodyPr>
          <a:lstStyle/>
          <a:p>
            <a:r>
              <a:rPr lang="tr-TR" sz="2000" dirty="0" smtClean="0">
                <a:latin typeface="Calibri" panose="020F0502020204030204" pitchFamily="34" charset="0"/>
              </a:rPr>
              <a:t>2022 Bahar döneminde de, </a:t>
            </a:r>
            <a:r>
              <a:rPr lang="tr-TR" sz="2000" dirty="0" err="1" smtClean="0">
                <a:latin typeface="Calibri" panose="020F0502020204030204" pitchFamily="34" charset="0"/>
              </a:rPr>
              <a:t>Erasmus</a:t>
            </a:r>
            <a:r>
              <a:rPr lang="tr-TR" sz="2000" dirty="0" smtClean="0">
                <a:latin typeface="Calibri" panose="020F0502020204030204" pitchFamily="34" charset="0"/>
              </a:rPr>
              <a:t>+ Ka102 «Yerli Yazılımcılar Dünya Standartlarını Keşfediyor» projesi kapsamında alanımızdan 8 öğrenci ve 2 öğretmen Macaristan’da staj faaliyeti gerçekleştirecektir.</a:t>
            </a:r>
            <a:endParaRPr lang="tr-TR" sz="2400" dirty="0">
              <a:latin typeface="Calibri" panose="020F0502020204030204" pitchFamily="34" charset="0"/>
            </a:endParaRPr>
          </a:p>
        </p:txBody>
      </p:sp>
      <p:sp>
        <p:nvSpPr>
          <p:cNvPr id="5" name="3 Dikdörtgen"/>
          <p:cNvSpPr/>
          <p:nvPr/>
        </p:nvSpPr>
        <p:spPr>
          <a:xfrm>
            <a:off x="1835696" y="267705"/>
            <a:ext cx="5410455" cy="1077218"/>
          </a:xfrm>
          <a:prstGeom prst="rect">
            <a:avLst/>
          </a:prstGeom>
        </p:spPr>
        <p:txBody>
          <a:bodyPr wrap="none">
            <a:spAutoFit/>
          </a:bodyPr>
          <a:lstStyle/>
          <a:p>
            <a:pPr fontAlgn="base">
              <a:spcBef>
                <a:spcPct val="0"/>
              </a:spcBef>
              <a:spcAft>
                <a:spcPct val="0"/>
              </a:spcAft>
            </a:pPr>
            <a:r>
              <a:rPr lang="tr-TR" sz="3200" b="1" i="1" dirty="0" smtClean="0">
                <a:solidFill>
                  <a:prstClr val="black"/>
                </a:solidFill>
                <a:cs typeface="Arial" charset="0"/>
              </a:rPr>
              <a:t>BİLİŞİM TEKNOLOJİLERİ ALANI</a:t>
            </a:r>
          </a:p>
          <a:p>
            <a:pPr algn="ctr" fontAlgn="base">
              <a:spcBef>
                <a:spcPct val="0"/>
              </a:spcBef>
              <a:spcAft>
                <a:spcPct val="0"/>
              </a:spcAft>
            </a:pPr>
            <a:r>
              <a:rPr lang="tr-TR" sz="3200" b="1" i="1" dirty="0" smtClean="0">
                <a:solidFill>
                  <a:prstClr val="black"/>
                </a:solidFill>
                <a:cs typeface="Arial" charset="0"/>
              </a:rPr>
              <a:t>ULUSLARARASI PROJELERİMİZ</a:t>
            </a:r>
            <a:endParaRPr lang="tr-TR" sz="3200" b="1" dirty="0">
              <a:solidFill>
                <a:prstClr val="black"/>
              </a:solidFill>
              <a:cs typeface="Arial" charset="0"/>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647" y="3298501"/>
            <a:ext cx="3766104" cy="2618503"/>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3713020"/>
            <a:ext cx="3657993" cy="2596300"/>
          </a:xfrm>
          <a:prstGeom prst="rect">
            <a:avLst/>
          </a:prstGeom>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2867" y="1196301"/>
            <a:ext cx="2571133" cy="2516720"/>
          </a:xfrm>
          <a:prstGeom prst="rect">
            <a:avLst/>
          </a:prstGeom>
          <a:blipFill dpi="0" rotWithShape="1">
            <a:blip r:embed="rId5">
              <a:alphaModFix amt="63000"/>
            </a:blip>
            <a:srcRect/>
            <a:tile tx="0" ty="0" sx="100000" sy="100000" flip="none" algn="tl"/>
          </a:blipFill>
        </p:spPr>
      </p:pic>
    </p:spTree>
    <p:extLst>
      <p:ext uri="{BB962C8B-B14F-4D97-AF65-F5344CB8AC3E}">
        <p14:creationId xmlns:p14="http://schemas.microsoft.com/office/powerpoint/2010/main" val="2748072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907125" y="548680"/>
            <a:ext cx="5410455" cy="584775"/>
          </a:xfrm>
          <a:prstGeom prst="rect">
            <a:avLst/>
          </a:prstGeom>
        </p:spPr>
        <p:txBody>
          <a:bodyPr wrap="none">
            <a:spAutoFit/>
          </a:bodyPr>
          <a:lstStyle/>
          <a:p>
            <a:pPr fontAlgn="base">
              <a:spcBef>
                <a:spcPct val="0"/>
              </a:spcBef>
              <a:spcAft>
                <a:spcPct val="0"/>
              </a:spcAft>
            </a:pPr>
            <a:r>
              <a:rPr lang="tr-TR" sz="3200" b="1" i="1" dirty="0" smtClean="0">
                <a:solidFill>
                  <a:prstClr val="black"/>
                </a:solidFill>
                <a:cs typeface="Arial" charset="0"/>
              </a:rPr>
              <a:t>BİLİŞİM TEKNOLOJİLERİ ALANI</a:t>
            </a:r>
            <a:endParaRPr lang="tr-TR" sz="3200" b="1" dirty="0">
              <a:solidFill>
                <a:prstClr val="black"/>
              </a:solidFill>
              <a:cs typeface="Arial" charset="0"/>
            </a:endParaRPr>
          </a:p>
        </p:txBody>
      </p:sp>
      <p:sp>
        <p:nvSpPr>
          <p:cNvPr id="35841" name="Rectangle 1"/>
          <p:cNvSpPr>
            <a:spLocks noChangeArrowheads="1"/>
          </p:cNvSpPr>
          <p:nvPr/>
        </p:nvSpPr>
        <p:spPr bwMode="auto">
          <a:xfrm>
            <a:off x="308574" y="2287324"/>
            <a:ext cx="860755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tr-TR" sz="2000" dirty="0">
                <a:latin typeface="Calibri" panose="020F0502020204030204" pitchFamily="34" charset="0"/>
              </a:rPr>
              <a:t>Bir ülkenin kalkınmışlık düzeyini belirlemede kullanılan en önemli ölçütlerden biri, o ülkenin sahip olduğu insan kaynaklarının </a:t>
            </a:r>
            <a:r>
              <a:rPr lang="tr-TR" sz="2000" dirty="0" smtClean="0">
                <a:latin typeface="Calibri" panose="020F0502020204030204" pitchFamily="34" charset="0"/>
              </a:rPr>
              <a:t>niteliğidir. </a:t>
            </a:r>
            <a:r>
              <a:rPr lang="tr-TR" sz="2000" dirty="0">
                <a:latin typeface="Calibri" panose="020F0502020204030204" pitchFamily="34" charset="0"/>
              </a:rPr>
              <a:t>Bilişim teknolojileri hayatımızın her alanında önemli olsa da özellikle iş ve eğitim yaşamımızda ön plana çıkmaktadır. </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6455" y="4077072"/>
            <a:ext cx="2762250" cy="1657350"/>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5" y="3789040"/>
            <a:ext cx="3744416" cy="2105683"/>
          </a:xfrm>
          <a:prstGeom prst="rect">
            <a:avLst/>
          </a:prstGeom>
        </p:spPr>
      </p:pic>
    </p:spTree>
    <p:extLst>
      <p:ext uri="{BB962C8B-B14F-4D97-AF65-F5344CB8AC3E}">
        <p14:creationId xmlns:p14="http://schemas.microsoft.com/office/powerpoint/2010/main" val="1660564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65892" y="1802633"/>
            <a:ext cx="860755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tr-TR" sz="2800" dirty="0" smtClean="0"/>
          </a:p>
          <a:p>
            <a:endParaRPr lang="tr-TR" sz="2800" dirty="0"/>
          </a:p>
          <a:p>
            <a:r>
              <a:rPr lang="tr-TR" sz="2800" dirty="0" smtClean="0"/>
              <a:t>Bilişim Teknolojisi </a:t>
            </a:r>
            <a:r>
              <a:rPr lang="tr-TR" sz="2800" smtClean="0"/>
              <a:t>Alanında okulumuzda </a:t>
            </a:r>
            <a:r>
              <a:rPr lang="tr-TR" sz="2800" dirty="0"/>
              <a:t>şu dallar </a:t>
            </a:r>
            <a:r>
              <a:rPr lang="tr-TR" sz="2800" dirty="0" smtClean="0"/>
              <a:t>bulunmaktadır:</a:t>
            </a:r>
          </a:p>
          <a:p>
            <a:pPr marL="342900" indent="-342900">
              <a:buFont typeface="Wingdings" pitchFamily="2" charset="2"/>
              <a:buChar char="ü"/>
            </a:pPr>
            <a:endParaRPr lang="tr-TR" sz="2800" dirty="0"/>
          </a:p>
          <a:p>
            <a:pPr marL="342900" indent="-342900">
              <a:buFont typeface="Wingdings" pitchFamily="2" charset="2"/>
              <a:buChar char="ü"/>
            </a:pPr>
            <a:r>
              <a:rPr lang="tr-TR" sz="2800" dirty="0" smtClean="0"/>
              <a:t>Yazılım Geliştirme Dalı</a:t>
            </a:r>
            <a:r>
              <a:rPr lang="tr-TR" sz="2800" dirty="0"/>
              <a:t> </a:t>
            </a:r>
            <a:endParaRPr lang="tr-TR" sz="2800" dirty="0" smtClean="0"/>
          </a:p>
          <a:p>
            <a:pPr marL="342900" indent="-342900">
              <a:buFont typeface="Wingdings" pitchFamily="2" charset="2"/>
              <a:buChar char="ü"/>
            </a:pPr>
            <a:r>
              <a:rPr lang="tr-TR" sz="2800" dirty="0" smtClean="0"/>
              <a:t>Ağ İşletmenliği ve Siber Güvenlik</a:t>
            </a:r>
            <a:r>
              <a:rPr lang="tr-TR" sz="2800" dirty="0"/>
              <a:t> </a:t>
            </a:r>
            <a:r>
              <a:rPr lang="tr-TR" sz="2800" dirty="0" smtClean="0"/>
              <a:t>Dalı</a:t>
            </a:r>
          </a:p>
          <a:p>
            <a:endParaRPr lang="tr-TR" sz="2800" dirty="0"/>
          </a:p>
        </p:txBody>
      </p:sp>
      <p:sp>
        <p:nvSpPr>
          <p:cNvPr id="5" name="3 Dikdörtgen"/>
          <p:cNvSpPr/>
          <p:nvPr/>
        </p:nvSpPr>
        <p:spPr>
          <a:xfrm>
            <a:off x="1907125" y="548680"/>
            <a:ext cx="5410455" cy="584775"/>
          </a:xfrm>
          <a:prstGeom prst="rect">
            <a:avLst/>
          </a:prstGeom>
        </p:spPr>
        <p:txBody>
          <a:bodyPr wrap="none">
            <a:spAutoFit/>
          </a:bodyPr>
          <a:lstStyle/>
          <a:p>
            <a:pPr fontAlgn="base">
              <a:spcBef>
                <a:spcPct val="0"/>
              </a:spcBef>
              <a:spcAft>
                <a:spcPct val="0"/>
              </a:spcAft>
            </a:pPr>
            <a:r>
              <a:rPr lang="tr-TR" sz="3200" b="1" i="1" dirty="0" smtClean="0">
                <a:solidFill>
                  <a:prstClr val="black"/>
                </a:solidFill>
                <a:cs typeface="Arial" charset="0"/>
              </a:rPr>
              <a:t>BİLİŞİM TEKNOLOJİLERİ ALANI</a:t>
            </a:r>
            <a:endParaRPr lang="tr-TR" sz="3200" b="1" dirty="0">
              <a:solidFill>
                <a:prstClr val="black"/>
              </a:solidFill>
              <a:cs typeface="Arial" charset="0"/>
            </a:endParaRPr>
          </a:p>
        </p:txBody>
      </p:sp>
    </p:spTree>
    <p:extLst>
      <p:ext uri="{BB962C8B-B14F-4D97-AF65-F5344CB8AC3E}">
        <p14:creationId xmlns:p14="http://schemas.microsoft.com/office/powerpoint/2010/main" val="3869503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308574" y="1196752"/>
            <a:ext cx="860755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tr-TR" sz="2400" b="1" dirty="0" smtClean="0"/>
              <a:t>YAZILIM GELİŞTİRME DALI</a:t>
            </a:r>
          </a:p>
        </p:txBody>
      </p:sp>
      <p:sp>
        <p:nvSpPr>
          <p:cNvPr id="7" name="3 Dikdörtgen"/>
          <p:cNvSpPr/>
          <p:nvPr/>
        </p:nvSpPr>
        <p:spPr>
          <a:xfrm>
            <a:off x="1907125" y="548680"/>
            <a:ext cx="5410455" cy="584775"/>
          </a:xfrm>
          <a:prstGeom prst="rect">
            <a:avLst/>
          </a:prstGeom>
        </p:spPr>
        <p:txBody>
          <a:bodyPr wrap="none">
            <a:spAutoFit/>
          </a:bodyPr>
          <a:lstStyle/>
          <a:p>
            <a:pPr fontAlgn="base">
              <a:spcBef>
                <a:spcPct val="0"/>
              </a:spcBef>
              <a:spcAft>
                <a:spcPct val="0"/>
              </a:spcAft>
            </a:pPr>
            <a:r>
              <a:rPr lang="tr-TR" sz="3200" b="1" i="1" dirty="0" smtClean="0">
                <a:solidFill>
                  <a:prstClr val="black"/>
                </a:solidFill>
                <a:cs typeface="Arial" charset="0"/>
              </a:rPr>
              <a:t>BİLİŞİM TEKNOLOJİLERİ ALANI</a:t>
            </a:r>
            <a:endParaRPr lang="tr-TR" sz="3200" b="1" dirty="0">
              <a:solidFill>
                <a:prstClr val="black"/>
              </a:solidFill>
              <a:cs typeface="Arial" charset="0"/>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4221088"/>
            <a:ext cx="4010553" cy="2258443"/>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4237" y="2996952"/>
            <a:ext cx="3611893" cy="2708920"/>
          </a:xfrm>
          <a:prstGeom prst="rect">
            <a:avLst/>
          </a:prstGeom>
        </p:spPr>
      </p:pic>
      <p:sp>
        <p:nvSpPr>
          <p:cNvPr id="13" name="Dikdörtgen 12"/>
          <p:cNvSpPr/>
          <p:nvPr/>
        </p:nvSpPr>
        <p:spPr>
          <a:xfrm>
            <a:off x="251520" y="1800480"/>
            <a:ext cx="8496944" cy="1200329"/>
          </a:xfrm>
          <a:prstGeom prst="rect">
            <a:avLst/>
          </a:prstGeom>
        </p:spPr>
        <p:txBody>
          <a:bodyPr wrap="square">
            <a:spAutoFit/>
          </a:bodyPr>
          <a:lstStyle/>
          <a:p>
            <a:r>
              <a:rPr lang="tr-TR" dirty="0">
                <a:latin typeface="Calibri" panose="020F0502020204030204" pitchFamily="34" charset="0"/>
              </a:rPr>
              <a:t>Yazılım geliştirme uzmanı, mühendislik prensipleri çerçevesinde yazılım sistemlerinin tasarımının yapılmasını, devamlılığını ve gerektiğinde güncellemesini yapan </a:t>
            </a:r>
            <a:r>
              <a:rPr lang="tr-TR" dirty="0" smtClean="0">
                <a:latin typeface="Calibri" panose="020F0502020204030204" pitchFamily="34" charset="0"/>
              </a:rPr>
              <a:t>kişidir. Yazılım </a:t>
            </a:r>
            <a:r>
              <a:rPr lang="tr-TR" dirty="0">
                <a:latin typeface="Calibri" panose="020F0502020204030204" pitchFamily="34" charset="0"/>
              </a:rPr>
              <a:t>geliştirme uzmanı, gereksinim duyulan bilgisayar programlarının, yazılımların, kodlarını kullanarak ürün geliştirir.</a:t>
            </a:r>
            <a:endParaRPr lang="tr-TR" sz="2400" dirty="0">
              <a:latin typeface="Calibri" panose="020F0502020204030204" pitchFamily="34" charset="0"/>
            </a:endParaRPr>
          </a:p>
        </p:txBody>
      </p:sp>
    </p:spTree>
    <p:extLst>
      <p:ext uri="{BB962C8B-B14F-4D97-AF65-F5344CB8AC3E}">
        <p14:creationId xmlns:p14="http://schemas.microsoft.com/office/powerpoint/2010/main" val="4006880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Yazılım Geliştirme</a:t>
            </a:r>
            <a:endParaRPr lang="tr-TR" dirty="0"/>
          </a:p>
        </p:txBody>
      </p:sp>
      <p:pic>
        <p:nvPicPr>
          <p:cNvPr id="4" name="Resim 3"/>
          <p:cNvPicPr>
            <a:picLocks noChangeAspect="1"/>
          </p:cNvPicPr>
          <p:nvPr/>
        </p:nvPicPr>
        <p:blipFill>
          <a:blip r:embed="rId2"/>
          <a:stretch>
            <a:fillRect/>
          </a:stretch>
        </p:blipFill>
        <p:spPr>
          <a:xfrm>
            <a:off x="179512" y="2195301"/>
            <a:ext cx="8496300" cy="3324225"/>
          </a:xfrm>
          <a:prstGeom prst="rect">
            <a:avLst/>
          </a:prstGeom>
        </p:spPr>
      </p:pic>
    </p:spTree>
    <p:extLst>
      <p:ext uri="{BB962C8B-B14F-4D97-AF65-F5344CB8AC3E}">
        <p14:creationId xmlns:p14="http://schemas.microsoft.com/office/powerpoint/2010/main" val="934026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308574" y="789738"/>
            <a:ext cx="860755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tr-TR" sz="2400" dirty="0" smtClean="0"/>
          </a:p>
          <a:p>
            <a:r>
              <a:rPr lang="tr-TR" sz="2400" b="1" dirty="0" smtClean="0"/>
              <a:t>                       AĞ İŞLETMENLİĞİ DALI</a:t>
            </a:r>
          </a:p>
          <a:p>
            <a:endParaRPr lang="tr-TR" sz="2400" b="1" dirty="0" smtClean="0"/>
          </a:p>
          <a:p>
            <a:r>
              <a:rPr lang="tr-TR" sz="2400" dirty="0">
                <a:latin typeface="Calibri" panose="020F0502020204030204" pitchFamily="34" charset="0"/>
              </a:rPr>
              <a:t>Çalıştığı kurumun elektronik bilgi sisteminin korunmasını sağlayan kişidir. Özel ya da devlet kurumlarında çalışabilir. Siber ağların ve bilgisayar teknolojilerinin her geçen gün gelişmesi nedeniyle bu sektörde nitelikli personel ihtiyacı da oldukça fazladır.</a:t>
            </a:r>
          </a:p>
          <a:p>
            <a:r>
              <a:rPr lang="tr-TR" sz="2400" dirty="0"/>
              <a:t/>
            </a:r>
            <a:br>
              <a:rPr lang="tr-TR" sz="2400" dirty="0"/>
            </a:br>
            <a:endParaRPr lang="tr-TR" sz="2400" dirty="0"/>
          </a:p>
        </p:txBody>
      </p:sp>
      <p:sp>
        <p:nvSpPr>
          <p:cNvPr id="5" name="3 Dikdörtgen"/>
          <p:cNvSpPr/>
          <p:nvPr/>
        </p:nvSpPr>
        <p:spPr>
          <a:xfrm>
            <a:off x="1907125" y="548680"/>
            <a:ext cx="5410455" cy="584775"/>
          </a:xfrm>
          <a:prstGeom prst="rect">
            <a:avLst/>
          </a:prstGeom>
        </p:spPr>
        <p:txBody>
          <a:bodyPr wrap="none">
            <a:spAutoFit/>
          </a:bodyPr>
          <a:lstStyle/>
          <a:p>
            <a:pPr fontAlgn="base">
              <a:spcBef>
                <a:spcPct val="0"/>
              </a:spcBef>
              <a:spcAft>
                <a:spcPct val="0"/>
              </a:spcAft>
            </a:pPr>
            <a:r>
              <a:rPr lang="tr-TR" sz="3200" b="1" i="1" dirty="0" smtClean="0">
                <a:solidFill>
                  <a:prstClr val="black"/>
                </a:solidFill>
                <a:cs typeface="Arial" charset="0"/>
              </a:rPr>
              <a:t>BİLİŞİM TEKNOLOJİLERİ ALANI</a:t>
            </a:r>
            <a:endParaRPr lang="tr-TR" sz="3200" b="1" dirty="0">
              <a:solidFill>
                <a:prstClr val="black"/>
              </a:solidFill>
              <a:cs typeface="Arial" charset="0"/>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527" y="3717032"/>
            <a:ext cx="3840425" cy="2880319"/>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1540" y="3723742"/>
            <a:ext cx="4603397" cy="2873609"/>
          </a:xfrm>
          <a:prstGeom prst="rect">
            <a:avLst/>
          </a:prstGeom>
        </p:spPr>
      </p:pic>
    </p:spTree>
    <p:extLst>
      <p:ext uri="{BB962C8B-B14F-4D97-AF65-F5344CB8AC3E}">
        <p14:creationId xmlns:p14="http://schemas.microsoft.com/office/powerpoint/2010/main" val="13316115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Ağ İşletmenliği</a:t>
            </a:r>
            <a:endParaRPr lang="tr-TR" dirty="0"/>
          </a:p>
        </p:txBody>
      </p:sp>
      <p:pic>
        <p:nvPicPr>
          <p:cNvPr id="4" name="İçerik Yer Tutucusu 3"/>
          <p:cNvPicPr>
            <a:picLocks noGrp="1" noChangeAspect="1"/>
          </p:cNvPicPr>
          <p:nvPr>
            <p:ph idx="1"/>
          </p:nvPr>
        </p:nvPicPr>
        <p:blipFill>
          <a:blip r:embed="rId2"/>
          <a:stretch>
            <a:fillRect/>
          </a:stretch>
        </p:blipFill>
        <p:spPr>
          <a:xfrm>
            <a:off x="822325" y="2311696"/>
            <a:ext cx="7543800" cy="3091859"/>
          </a:xfrm>
          <a:prstGeom prst="rect">
            <a:avLst/>
          </a:prstGeom>
        </p:spPr>
      </p:pic>
    </p:spTree>
    <p:extLst>
      <p:ext uri="{BB962C8B-B14F-4D97-AF65-F5344CB8AC3E}">
        <p14:creationId xmlns:p14="http://schemas.microsoft.com/office/powerpoint/2010/main" val="4011037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sz="3200" b="1" i="1" dirty="0" smtClean="0">
                <a:solidFill>
                  <a:prstClr val="black"/>
                </a:solidFill>
                <a:latin typeface="+mn-lt"/>
                <a:ea typeface="+mn-ea"/>
                <a:cs typeface="Arial" charset="0"/>
              </a:rPr>
              <a:t>MEZUNLARA</a:t>
            </a:r>
            <a:r>
              <a:rPr lang="tr-TR" dirty="0" smtClean="0"/>
              <a:t> </a:t>
            </a:r>
            <a:r>
              <a:rPr lang="tr-TR" sz="3200" b="1" i="1" dirty="0" smtClean="0">
                <a:solidFill>
                  <a:prstClr val="black"/>
                </a:solidFill>
                <a:latin typeface="+mn-lt"/>
                <a:ea typeface="+mn-ea"/>
                <a:cs typeface="Arial" charset="0"/>
              </a:rPr>
              <a:t>VERİLEN</a:t>
            </a:r>
            <a:r>
              <a:rPr lang="tr-TR" dirty="0" smtClean="0"/>
              <a:t> </a:t>
            </a:r>
            <a:r>
              <a:rPr lang="tr-TR" sz="3200" b="1" i="1" dirty="0" smtClean="0">
                <a:solidFill>
                  <a:prstClr val="black"/>
                </a:solidFill>
                <a:latin typeface="+mn-lt"/>
                <a:ea typeface="+mn-ea"/>
                <a:cs typeface="Arial" charset="0"/>
              </a:rPr>
              <a:t>HAKLAR VE BELGELER</a:t>
            </a:r>
          </a:p>
        </p:txBody>
      </p:sp>
      <p:sp>
        <p:nvSpPr>
          <p:cNvPr id="4" name="İçerik Yer Tutucusu 2"/>
          <p:cNvSpPr txBox="1">
            <a:spLocks noGrp="1"/>
          </p:cNvSpPr>
          <p:nvPr>
            <p:ph idx="1"/>
          </p:nvPr>
        </p:nvSpPr>
        <p:spPr bwMode="auto">
          <a:xfrm>
            <a:off x="357158" y="2214554"/>
            <a:ext cx="8429684" cy="3983047"/>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nSpc>
                <a:spcPct val="150000"/>
              </a:lnSpc>
              <a:buNone/>
              <a:defRPr/>
            </a:pPr>
            <a:r>
              <a:rPr lang="tr-TR" altLang="tr-TR" sz="2400" dirty="0" smtClean="0">
                <a:latin typeface="+mn-lt"/>
              </a:rPr>
              <a:t>Alan ve dalda diploma (MTAL)</a:t>
            </a:r>
          </a:p>
          <a:p>
            <a:pPr>
              <a:lnSpc>
                <a:spcPct val="150000"/>
              </a:lnSpc>
              <a:buNone/>
              <a:defRPr/>
            </a:pPr>
            <a:r>
              <a:rPr lang="tr-TR" altLang="tr-TR" sz="2400" dirty="0" smtClean="0">
                <a:latin typeface="+mn-lt"/>
              </a:rPr>
              <a:t>Ustalık ve kalfalık belgesi (MEMP)</a:t>
            </a:r>
          </a:p>
          <a:p>
            <a:pPr>
              <a:lnSpc>
                <a:spcPct val="150000"/>
              </a:lnSpc>
              <a:buNone/>
              <a:defRPr/>
            </a:pPr>
            <a:r>
              <a:rPr lang="tr-TR" altLang="tr-TR" sz="2400" dirty="0" smtClean="0">
                <a:latin typeface="+mn-lt"/>
              </a:rPr>
              <a:t>Teknisyenlik unvanı</a:t>
            </a:r>
          </a:p>
          <a:p>
            <a:pPr>
              <a:lnSpc>
                <a:spcPct val="150000"/>
              </a:lnSpc>
              <a:buNone/>
              <a:defRPr/>
            </a:pPr>
            <a:r>
              <a:rPr lang="tr-TR" altLang="tr-TR" sz="2400" dirty="0" smtClean="0">
                <a:latin typeface="+mn-lt"/>
              </a:rPr>
              <a:t>İşyeri açma belgesi</a:t>
            </a:r>
          </a:p>
          <a:p>
            <a:pPr>
              <a:lnSpc>
                <a:spcPct val="150000"/>
              </a:lnSpc>
              <a:buNone/>
              <a:defRPr/>
            </a:pPr>
            <a:r>
              <a:rPr lang="tr-TR" altLang="tr-TR" sz="2400" dirty="0" smtClean="0">
                <a:latin typeface="+mn-lt"/>
              </a:rPr>
              <a:t>EUROPASS belgesi</a:t>
            </a:r>
          </a:p>
          <a:p>
            <a:pPr>
              <a:lnSpc>
                <a:spcPct val="150000"/>
              </a:lnSpc>
              <a:buNone/>
              <a:defRPr/>
            </a:pPr>
            <a:r>
              <a:rPr lang="tr-TR" altLang="tr-TR" sz="2400" dirty="0" smtClean="0">
                <a:latin typeface="+mn-lt"/>
              </a:rPr>
              <a:t>Aldığı ve başardığı modülleri, dersleri ve kredileri gösteren belge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Başlık"/>
          <p:cNvSpPr>
            <a:spLocks noGrp="1"/>
          </p:cNvSpPr>
          <p:nvPr>
            <p:ph type="title"/>
          </p:nvPr>
        </p:nvSpPr>
        <p:spPr/>
        <p:txBody>
          <a:bodyPr/>
          <a:lstStyle/>
          <a:p>
            <a:r>
              <a:rPr lang="tr-TR" sz="3200" b="1" i="1" dirty="0" smtClean="0">
                <a:solidFill>
                  <a:prstClr val="black"/>
                </a:solidFill>
                <a:latin typeface="+mn-lt"/>
                <a:ea typeface="+mn-ea"/>
                <a:cs typeface="Arial" charset="0"/>
              </a:rPr>
              <a:t>MEZUNLARA</a:t>
            </a:r>
            <a:r>
              <a:rPr lang="tr-TR" dirty="0" smtClean="0"/>
              <a:t> </a:t>
            </a:r>
            <a:r>
              <a:rPr lang="tr-TR" sz="3200" b="1" i="1" dirty="0" smtClean="0">
                <a:solidFill>
                  <a:prstClr val="black"/>
                </a:solidFill>
                <a:latin typeface="+mn-lt"/>
                <a:ea typeface="+mn-ea"/>
                <a:cs typeface="Arial" charset="0"/>
              </a:rPr>
              <a:t>VERİLEN</a:t>
            </a:r>
            <a:r>
              <a:rPr lang="tr-TR" dirty="0" smtClean="0"/>
              <a:t> </a:t>
            </a:r>
            <a:r>
              <a:rPr lang="tr-TR" sz="3200" b="1" i="1" dirty="0" smtClean="0">
                <a:solidFill>
                  <a:prstClr val="black"/>
                </a:solidFill>
                <a:latin typeface="+mn-lt"/>
                <a:ea typeface="+mn-ea"/>
                <a:cs typeface="Arial" charset="0"/>
              </a:rPr>
              <a:t>HAKLAR VE BELGELER</a:t>
            </a:r>
          </a:p>
        </p:txBody>
      </p:sp>
      <p:pic>
        <p:nvPicPr>
          <p:cNvPr id="4" name="Resim 5"/>
          <p:cNvPicPr>
            <a:picLocks noGrp="1" noChangeAspect="1"/>
          </p:cNvPicPr>
          <p:nvPr>
            <p:ph idx="1"/>
          </p:nvPr>
        </p:nvPicPr>
        <p:blipFill>
          <a:blip r:embed="rId2" cstate="print">
            <a:extLst/>
          </a:blip>
          <a:stretch>
            <a:fillRect/>
          </a:stretch>
        </p:blipFill>
        <p:spPr>
          <a:xfrm>
            <a:off x="1000100" y="4500570"/>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D:\ÖİBD ÇALIŞMALARIM\MTEGM SUNU VERİ\örnek diplomalar boş\diploma Anadolu Meslek Lisesi.jpg"/>
          <p:cNvPicPr>
            <a:picLocks noChangeAspect="1" noChangeArrowheads="1"/>
          </p:cNvPicPr>
          <p:nvPr/>
        </p:nvPicPr>
        <p:blipFill>
          <a:blip r:embed="rId3"/>
          <a:srcRect/>
          <a:stretch>
            <a:fillRect/>
          </a:stretch>
        </p:blipFill>
        <p:spPr bwMode="auto">
          <a:xfrm>
            <a:off x="596848" y="2000240"/>
            <a:ext cx="3313146" cy="2117730"/>
          </a:xfrm>
          <a:prstGeom prst="rect">
            <a:avLst/>
          </a:prstGeom>
          <a:noFill/>
          <a:ln w="9525">
            <a:noFill/>
            <a:miter lim="800000"/>
            <a:headEnd/>
            <a:tailEnd/>
          </a:ln>
        </p:spPr>
      </p:pic>
      <p:pic>
        <p:nvPicPr>
          <p:cNvPr id="6" name="Resim 8"/>
          <p:cNvPicPr>
            <a:picLocks noChangeAspect="1"/>
          </p:cNvPicPr>
          <p:nvPr/>
        </p:nvPicPr>
        <p:blipFill>
          <a:blip r:embed="rId4"/>
          <a:srcRect/>
          <a:stretch>
            <a:fillRect/>
          </a:stretch>
        </p:blipFill>
        <p:spPr bwMode="auto">
          <a:xfrm>
            <a:off x="5007901" y="1928802"/>
            <a:ext cx="3155035" cy="2117730"/>
          </a:xfrm>
          <a:prstGeom prst="rect">
            <a:avLst/>
          </a:prstGeom>
          <a:noFill/>
          <a:ln w="9525">
            <a:noFill/>
            <a:miter lim="800000"/>
            <a:headEnd/>
            <a:tailEnd/>
          </a:ln>
        </p:spPr>
      </p:pic>
      <p:pic>
        <p:nvPicPr>
          <p:cNvPr id="7" name="Picture 9"/>
          <p:cNvPicPr>
            <a:picLocks noChangeAspect="1" noChangeArrowheads="1"/>
          </p:cNvPicPr>
          <p:nvPr/>
        </p:nvPicPr>
        <p:blipFill rotWithShape="1">
          <a:blip r:embed="rId5" cstate="print">
            <a:extLst/>
          </a:blip>
          <a:srcRect b="8648"/>
          <a:stretch/>
        </p:blipFill>
        <p:spPr bwMode="auto">
          <a:xfrm>
            <a:off x="5072066" y="4429132"/>
            <a:ext cx="3085831" cy="2141904"/>
          </a:xfrm>
          <a:prstGeom prst="roundRect">
            <a:avLst>
              <a:gd name="adj" fmla="val 0"/>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40310" y="1638854"/>
            <a:ext cx="865217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tr-TR" sz="2400" dirty="0" smtClean="0"/>
          </a:p>
          <a:p>
            <a:pPr algn="just"/>
            <a:r>
              <a:rPr lang="tr-TR" sz="2400" dirty="0"/>
              <a:t>Öğretim süresi dört yıl olan mesleki ve teknik ortaöğretim kurumlarını bitirenlere 3308 sayılı kanuna göre Ustalık Belgesinin yetki ve sorumluluklarına sahip </a:t>
            </a:r>
            <a:r>
              <a:rPr lang="tr-TR" sz="2400" dirty="0">
                <a:solidFill>
                  <a:srgbClr val="FF0000"/>
                </a:solidFill>
              </a:rPr>
              <a:t>İŞ YERİ AÇMA BELGESİ </a:t>
            </a:r>
            <a:r>
              <a:rPr lang="tr-TR" sz="2400" dirty="0"/>
              <a:t>verilir.</a:t>
            </a:r>
          </a:p>
          <a:p>
            <a:endParaRPr lang="tr-TR" sz="2400" dirty="0"/>
          </a:p>
        </p:txBody>
      </p:sp>
      <p:pic>
        <p:nvPicPr>
          <p:cNvPr id="6" name="Picture 5" descr="http://www.mobilhonda.com/pics/kat/6.jpg">
            <a:hlinkClick r:id="rId2"/>
          </p:cNvPr>
          <p:cNvPicPr>
            <a:picLocks noChangeAspect="1" noChangeArrowheads="1"/>
          </p:cNvPicPr>
          <p:nvPr/>
        </p:nvPicPr>
        <p:blipFill>
          <a:blip r:embed="rId3" cstate="print"/>
          <a:srcRect/>
          <a:stretch>
            <a:fillRect/>
          </a:stretch>
        </p:blipFill>
        <p:spPr bwMode="auto">
          <a:xfrm>
            <a:off x="911293" y="3343525"/>
            <a:ext cx="7226985" cy="3312368"/>
          </a:xfrm>
          <a:prstGeom prst="rect">
            <a:avLst/>
          </a:prstGeom>
          <a:noFill/>
          <a:ln w="9525">
            <a:noFill/>
            <a:miter lim="800000"/>
            <a:headEnd/>
            <a:tailEnd/>
          </a:ln>
        </p:spPr>
      </p:pic>
      <p:sp>
        <p:nvSpPr>
          <p:cNvPr id="5" name="3 Dikdörtgen"/>
          <p:cNvSpPr/>
          <p:nvPr/>
        </p:nvSpPr>
        <p:spPr>
          <a:xfrm>
            <a:off x="1907125" y="548680"/>
            <a:ext cx="5410455" cy="584775"/>
          </a:xfrm>
          <a:prstGeom prst="rect">
            <a:avLst/>
          </a:prstGeom>
        </p:spPr>
        <p:txBody>
          <a:bodyPr wrap="none">
            <a:spAutoFit/>
          </a:bodyPr>
          <a:lstStyle/>
          <a:p>
            <a:pPr fontAlgn="base">
              <a:spcBef>
                <a:spcPct val="0"/>
              </a:spcBef>
              <a:spcAft>
                <a:spcPct val="0"/>
              </a:spcAft>
            </a:pPr>
            <a:r>
              <a:rPr lang="tr-TR" sz="3200" b="1" i="1" dirty="0" smtClean="0">
                <a:solidFill>
                  <a:prstClr val="black"/>
                </a:solidFill>
                <a:cs typeface="Arial" charset="0"/>
              </a:rPr>
              <a:t>BİLİŞİM TEKNOLOJİLERİ ALANI</a:t>
            </a:r>
            <a:endParaRPr lang="tr-TR" sz="3200" b="1" dirty="0">
              <a:solidFill>
                <a:prstClr val="black"/>
              </a:solidFill>
              <a:cs typeface="Arial" charset="0"/>
            </a:endParaRPr>
          </a:p>
        </p:txBody>
      </p:sp>
    </p:spTree>
    <p:extLst>
      <p:ext uri="{BB962C8B-B14F-4D97-AF65-F5344CB8AC3E}">
        <p14:creationId xmlns:p14="http://schemas.microsoft.com/office/powerpoint/2010/main" val="31105131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USTAFA\Desktop\YENİKENT.png"/>
          <p:cNvPicPr>
            <a:picLocks noChangeAspect="1" noChangeArrowheads="1"/>
          </p:cNvPicPr>
          <p:nvPr/>
        </p:nvPicPr>
        <p:blipFill>
          <a:blip r:embed="rId2" cstate="print"/>
          <a:srcRect/>
          <a:stretch>
            <a:fillRect/>
          </a:stretch>
        </p:blipFill>
        <p:spPr bwMode="auto">
          <a:xfrm>
            <a:off x="8172400" y="188640"/>
            <a:ext cx="761830" cy="863033"/>
          </a:xfrm>
          <a:prstGeom prst="rect">
            <a:avLst/>
          </a:prstGeom>
          <a:noFill/>
        </p:spPr>
      </p:pic>
      <p:sp>
        <p:nvSpPr>
          <p:cNvPr id="4" name="Rectangle 2"/>
          <p:cNvSpPr>
            <a:spLocks noGrp="1" noChangeArrowheads="1"/>
          </p:cNvSpPr>
          <p:nvPr>
            <p:ph type="title"/>
          </p:nvPr>
        </p:nvSpPr>
        <p:spPr/>
        <p:txBody>
          <a:bodyPr/>
          <a:lstStyle/>
          <a:p>
            <a:pPr eaLnBrk="1" hangingPunct="1"/>
            <a:r>
              <a:rPr lang="tr-TR" sz="2400" dirty="0" smtClean="0">
                <a:latin typeface="Calibri" pitchFamily="34" charset="0"/>
              </a:rPr>
              <a:t>MESLEKİ VE TEKNİK ÖĞRETİM YAPAN OKUL MEZUNLARINA SAĞLANAN HAKLAR</a:t>
            </a:r>
          </a:p>
        </p:txBody>
      </p:sp>
      <p:sp>
        <p:nvSpPr>
          <p:cNvPr id="6" name="5 Oval"/>
          <p:cNvSpPr/>
          <p:nvPr/>
        </p:nvSpPr>
        <p:spPr>
          <a:xfrm>
            <a:off x="251520" y="1196752"/>
            <a:ext cx="1224136" cy="1152128"/>
          </a:xfrm>
          <a:prstGeom prst="ellipse">
            <a:avLst/>
          </a:prstGeom>
          <a:gradFill>
            <a:gsLst>
              <a:gs pos="0">
                <a:schemeClr val="accent1">
                  <a:tint val="96000"/>
                  <a:satMod val="120000"/>
                  <a:lumMod val="120000"/>
                </a:schemeClr>
              </a:gs>
              <a:gs pos="100000">
                <a:schemeClr val="accent1">
                  <a:shade val="89000"/>
                  <a:lumMod val="90000"/>
                </a:schemeClr>
              </a:gs>
            </a:gsLst>
            <a:lin ang="5400000" scaled="0"/>
          </a:gra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8000" b="1" dirty="0" smtClean="0"/>
              <a:t>5</a:t>
            </a:r>
            <a:endParaRPr lang="tr-TR" sz="8000" b="1" dirty="0"/>
          </a:p>
        </p:txBody>
      </p:sp>
      <p:sp>
        <p:nvSpPr>
          <p:cNvPr id="7" name="6 Dikdörtgen"/>
          <p:cNvSpPr/>
          <p:nvPr/>
        </p:nvSpPr>
        <p:spPr>
          <a:xfrm>
            <a:off x="2339752" y="1916832"/>
            <a:ext cx="2678648" cy="1015663"/>
          </a:xfrm>
          <a:prstGeom prst="rect">
            <a:avLst/>
          </a:prstGeom>
        </p:spPr>
        <p:txBody>
          <a:bodyPr wrap="square">
            <a:spAutoFit/>
          </a:bodyPr>
          <a:lstStyle/>
          <a:p>
            <a:pPr marL="685800" indent="-685800">
              <a:defRPr/>
            </a:pPr>
            <a:r>
              <a:rPr lang="tr-TR" sz="6000" b="1" dirty="0" smtClean="0">
                <a:solidFill>
                  <a:schemeClr val="tx2">
                    <a:lumMod val="50000"/>
                  </a:schemeClr>
                </a:solidFill>
                <a:latin typeface="Calibri" pitchFamily="34" charset="0"/>
              </a:rPr>
              <a:t>M.T.O.K</a:t>
            </a:r>
            <a:endParaRPr lang="tr-TR" sz="6000" b="1" dirty="0">
              <a:solidFill>
                <a:schemeClr val="tx2">
                  <a:lumMod val="50000"/>
                </a:schemeClr>
              </a:solidFill>
              <a:latin typeface="Calibri" pitchFamily="34" charset="0"/>
            </a:endParaRPr>
          </a:p>
        </p:txBody>
      </p:sp>
      <p:sp>
        <p:nvSpPr>
          <p:cNvPr id="9" name="8 Metin kutusu"/>
          <p:cNvSpPr txBox="1"/>
          <p:nvPr/>
        </p:nvSpPr>
        <p:spPr>
          <a:xfrm>
            <a:off x="251520" y="2852936"/>
            <a:ext cx="7056784" cy="378565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sz="6000" b="1" spc="50" dirty="0" smtClean="0">
                <a:ln w="11430"/>
                <a:effectLst>
                  <a:outerShdw blurRad="76200" dist="50800" dir="5400000" algn="tl" rotWithShape="0">
                    <a:srgbClr val="000000">
                      <a:alpha val="65000"/>
                    </a:srgbClr>
                  </a:outerShdw>
                </a:effectLst>
              </a:rPr>
              <a:t>M</a:t>
            </a:r>
            <a:r>
              <a:rPr lang="tr-TR"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esleki ve</a:t>
            </a:r>
          </a:p>
          <a:p>
            <a:r>
              <a:rPr lang="tr-TR" sz="6000" b="1" spc="50" dirty="0" smtClean="0">
                <a:ln w="11430"/>
                <a:effectLst>
                  <a:outerShdw blurRad="76200" dist="50800" dir="5400000" algn="tl" rotWithShape="0">
                    <a:srgbClr val="000000">
                      <a:alpha val="65000"/>
                    </a:srgbClr>
                  </a:outerShdw>
                </a:effectLst>
              </a:rPr>
              <a:t>T</a:t>
            </a:r>
            <a:r>
              <a:rPr lang="tr-TR"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eknik</a:t>
            </a:r>
          </a:p>
          <a:p>
            <a:r>
              <a:rPr lang="tr-TR" sz="6000" b="1" spc="50" dirty="0" smtClean="0">
                <a:ln w="11430"/>
                <a:effectLst>
                  <a:outerShdw blurRad="76200" dist="50800" dir="5400000" algn="tl" rotWithShape="0">
                    <a:srgbClr val="000000">
                      <a:alpha val="65000"/>
                    </a:srgbClr>
                  </a:outerShdw>
                </a:effectLst>
              </a:rPr>
              <a:t>O</a:t>
            </a:r>
            <a:r>
              <a:rPr lang="tr-TR"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rtaöğretim </a:t>
            </a:r>
          </a:p>
          <a:p>
            <a:r>
              <a:rPr lang="tr-TR" sz="6000" b="1" spc="50" dirty="0" smtClean="0">
                <a:ln w="11430"/>
                <a:effectLst>
                  <a:outerShdw blurRad="76200" dist="50800" dir="5400000" algn="tl" rotWithShape="0">
                    <a:srgbClr val="000000">
                      <a:alpha val="65000"/>
                    </a:srgbClr>
                  </a:outerShdw>
                </a:effectLst>
              </a:rPr>
              <a:t>K</a:t>
            </a:r>
            <a:r>
              <a:rPr lang="tr-TR"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urumları</a:t>
            </a:r>
            <a:endParaRPr lang="tr-TR"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9 Sağ Ayraç"/>
          <p:cNvSpPr/>
          <p:nvPr/>
        </p:nvSpPr>
        <p:spPr>
          <a:xfrm>
            <a:off x="4139952" y="3140968"/>
            <a:ext cx="1008112" cy="3528392"/>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23378616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USTAFA\Desktop\YENİKENT.png"/>
          <p:cNvPicPr>
            <a:picLocks noChangeAspect="1" noChangeArrowheads="1"/>
          </p:cNvPicPr>
          <p:nvPr/>
        </p:nvPicPr>
        <p:blipFill>
          <a:blip r:embed="rId2" cstate="print"/>
          <a:srcRect/>
          <a:stretch>
            <a:fillRect/>
          </a:stretch>
        </p:blipFill>
        <p:spPr bwMode="auto">
          <a:xfrm>
            <a:off x="8172400" y="188640"/>
            <a:ext cx="761830" cy="863033"/>
          </a:xfrm>
          <a:prstGeom prst="rect">
            <a:avLst/>
          </a:prstGeom>
          <a:noFill/>
        </p:spPr>
      </p:pic>
      <p:sp>
        <p:nvSpPr>
          <p:cNvPr id="4" name="Rectangle 2"/>
          <p:cNvSpPr>
            <a:spLocks noGrp="1" noChangeArrowheads="1"/>
          </p:cNvSpPr>
          <p:nvPr>
            <p:ph type="title"/>
          </p:nvPr>
        </p:nvSpPr>
        <p:spPr/>
        <p:txBody>
          <a:bodyPr/>
          <a:lstStyle/>
          <a:p>
            <a:pPr eaLnBrk="1" hangingPunct="1"/>
            <a:r>
              <a:rPr lang="tr-TR" sz="2400" dirty="0" smtClean="0">
                <a:latin typeface="Calibri" pitchFamily="34" charset="0"/>
              </a:rPr>
              <a:t>MESLEKİ VE TEKNİK ÖĞRETİM YAPAN OKUL MEZUNLARINA SAĞLANAN HAKLAR</a:t>
            </a:r>
          </a:p>
        </p:txBody>
      </p:sp>
      <p:sp>
        <p:nvSpPr>
          <p:cNvPr id="6" name="5 Oval"/>
          <p:cNvSpPr/>
          <p:nvPr/>
        </p:nvSpPr>
        <p:spPr>
          <a:xfrm>
            <a:off x="251520" y="1196752"/>
            <a:ext cx="1224136" cy="1152128"/>
          </a:xfrm>
          <a:prstGeom prst="ellipse">
            <a:avLst/>
          </a:prstGeom>
          <a:gradFill>
            <a:gsLst>
              <a:gs pos="0">
                <a:schemeClr val="accent1">
                  <a:tint val="96000"/>
                  <a:satMod val="120000"/>
                  <a:lumMod val="120000"/>
                </a:schemeClr>
              </a:gs>
              <a:gs pos="100000">
                <a:schemeClr val="accent1">
                  <a:shade val="89000"/>
                  <a:lumMod val="90000"/>
                </a:schemeClr>
              </a:gs>
            </a:gsLst>
            <a:lin ang="5400000" scaled="0"/>
          </a:gra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8000" b="1" dirty="0" smtClean="0"/>
              <a:t>5</a:t>
            </a:r>
            <a:endParaRPr lang="tr-TR" sz="8000" b="1" dirty="0"/>
          </a:p>
        </p:txBody>
      </p:sp>
      <p:sp>
        <p:nvSpPr>
          <p:cNvPr id="8" name="7 Dikdörtgen"/>
          <p:cNvSpPr/>
          <p:nvPr/>
        </p:nvSpPr>
        <p:spPr>
          <a:xfrm>
            <a:off x="467544" y="2852936"/>
            <a:ext cx="7704856" cy="3416320"/>
          </a:xfrm>
          <a:prstGeom prst="rect">
            <a:avLst/>
          </a:prstGeom>
        </p:spPr>
        <p:txBody>
          <a:bodyPr wrap="square">
            <a:spAutoFit/>
          </a:bodyPr>
          <a:lstStyle/>
          <a:p>
            <a:pPr algn="just">
              <a:buFont typeface="Wingdings" pitchFamily="2" charset="2"/>
              <a:buChar char="Ø"/>
            </a:pPr>
            <a:r>
              <a:rPr lang="tr-TR" dirty="0" smtClean="0"/>
              <a:t>Mesleki ve teknik ortaöğretim kurumlarından mezun olan öğrencilere üniversitelerin lisans programlarına  yerleşmede (</a:t>
            </a:r>
            <a:r>
              <a:rPr lang="tr-TR" b="1" dirty="0" smtClean="0">
                <a:solidFill>
                  <a:srgbClr val="C00000"/>
                </a:solidFill>
              </a:rPr>
              <a:t>Teknoloji, Sanat ve Tasarım, Turizm Fakülteleri ) </a:t>
            </a:r>
            <a:r>
              <a:rPr lang="tr-TR" dirty="0" smtClean="0"/>
              <a:t>ayrı bir kontenjan tanınmasıdır. </a:t>
            </a:r>
          </a:p>
          <a:p>
            <a:pPr algn="just">
              <a:buFont typeface="Wingdings" pitchFamily="2" charset="2"/>
              <a:buChar char="Ø"/>
            </a:pPr>
            <a:endParaRPr lang="tr-TR" dirty="0" smtClean="0"/>
          </a:p>
          <a:p>
            <a:pPr algn="just">
              <a:buFont typeface="Wingdings" pitchFamily="2" charset="2"/>
              <a:buChar char="Ø"/>
            </a:pPr>
            <a:r>
              <a:rPr lang="tr-TR" dirty="0" smtClean="0"/>
              <a:t>Kontenjan olarak </a:t>
            </a:r>
            <a:r>
              <a:rPr lang="tr-TR" b="1" dirty="0" smtClean="0"/>
              <a:t>MTOK</a:t>
            </a:r>
            <a:r>
              <a:rPr lang="tr-TR" dirty="0" smtClean="0"/>
              <a:t> şeklinde ifade edilen yükseköğretim programlarına sadece ilgili alan mezunları başvurabilirler.</a:t>
            </a:r>
          </a:p>
          <a:p>
            <a:pPr algn="just">
              <a:buFont typeface="Wingdings" pitchFamily="2" charset="2"/>
              <a:buChar char="Ø"/>
            </a:pPr>
            <a:endParaRPr lang="tr-TR" dirty="0" smtClean="0"/>
          </a:p>
          <a:p>
            <a:pPr algn="just">
              <a:buFont typeface="Wingdings" pitchFamily="2" charset="2"/>
              <a:buChar char="Ø"/>
            </a:pPr>
            <a:r>
              <a:rPr lang="tr-TR" dirty="0" smtClean="0"/>
              <a:t>Bunun dışında kalan adaylar  </a:t>
            </a:r>
            <a:r>
              <a:rPr lang="tr-TR" dirty="0" err="1" smtClean="0"/>
              <a:t>MTOK’a</a:t>
            </a:r>
            <a:r>
              <a:rPr lang="tr-TR" dirty="0" smtClean="0"/>
              <a:t> başvuramazlar.</a:t>
            </a:r>
          </a:p>
          <a:p>
            <a:pPr algn="just">
              <a:buFont typeface="Wingdings" pitchFamily="2" charset="2"/>
              <a:buChar char="Ø"/>
            </a:pPr>
            <a:endParaRPr lang="tr-TR" dirty="0" smtClean="0"/>
          </a:p>
          <a:p>
            <a:pPr algn="just">
              <a:buFont typeface="Wingdings" pitchFamily="2" charset="2"/>
              <a:buChar char="Ø"/>
            </a:pPr>
            <a:r>
              <a:rPr lang="tr-TR" b="1" dirty="0" smtClean="0">
                <a:solidFill>
                  <a:srgbClr val="C00000"/>
                </a:solidFill>
              </a:rPr>
              <a:t>Teknoloji, Sanat ve Tasarım, Turizm Fakülteleri </a:t>
            </a:r>
            <a:r>
              <a:rPr lang="tr-TR" dirty="0" smtClean="0">
                <a:solidFill>
                  <a:srgbClr val="000000"/>
                </a:solidFill>
              </a:rPr>
              <a:t>lisans programlarının </a:t>
            </a:r>
            <a:r>
              <a:rPr lang="tr-TR" dirty="0" smtClean="0">
                <a:solidFill>
                  <a:srgbClr val="0033CC"/>
                </a:solidFill>
              </a:rPr>
              <a:t>M.T.O.K.</a:t>
            </a:r>
            <a:r>
              <a:rPr lang="tr-TR" dirty="0" smtClean="0">
                <a:solidFill>
                  <a:srgbClr val="000000"/>
                </a:solidFill>
              </a:rPr>
              <a:t> kontenjanlarını tercih edebilmek için İLGİLİ ALANDA LYS PUAN OLMASI GEREKİR</a:t>
            </a:r>
            <a:endParaRPr lang="tr-TR" dirty="0"/>
          </a:p>
        </p:txBody>
      </p:sp>
      <p:sp>
        <p:nvSpPr>
          <p:cNvPr id="10" name="9 Dikdörtgen"/>
          <p:cNvSpPr/>
          <p:nvPr/>
        </p:nvSpPr>
        <p:spPr>
          <a:xfrm>
            <a:off x="1403648" y="1916832"/>
            <a:ext cx="2678648" cy="1015663"/>
          </a:xfrm>
          <a:prstGeom prst="rect">
            <a:avLst/>
          </a:prstGeom>
        </p:spPr>
        <p:txBody>
          <a:bodyPr wrap="square">
            <a:spAutoFit/>
          </a:bodyPr>
          <a:lstStyle/>
          <a:p>
            <a:pPr marL="685800" indent="-685800">
              <a:defRPr/>
            </a:pPr>
            <a:r>
              <a:rPr lang="tr-TR" sz="6000" b="1" dirty="0" smtClean="0">
                <a:solidFill>
                  <a:schemeClr val="tx2">
                    <a:lumMod val="50000"/>
                  </a:schemeClr>
                </a:solidFill>
                <a:latin typeface="Calibri" pitchFamily="34" charset="0"/>
              </a:rPr>
              <a:t>M.T.O.K</a:t>
            </a:r>
            <a:endParaRPr lang="tr-TR" sz="6000" b="1" dirty="0">
              <a:solidFill>
                <a:schemeClr val="tx2">
                  <a:lumMod val="50000"/>
                </a:schemeClr>
              </a:solidFill>
              <a:latin typeface="Calibri" pitchFamily="34" charset="0"/>
            </a:endParaRPr>
          </a:p>
        </p:txBody>
      </p:sp>
    </p:spTree>
    <p:extLst>
      <p:ext uri="{BB962C8B-B14F-4D97-AF65-F5344CB8AC3E}">
        <p14:creationId xmlns:p14="http://schemas.microsoft.com/office/powerpoint/2010/main" val="4194025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89411" y="2852936"/>
            <a:ext cx="860755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tr-TR" sz="2400" dirty="0"/>
              <a:t>Mesleki Bilgi Sistemi, hayat boyu sürecek öğrenme ve gelişim yolculuğunda size rehberlik etmeyi amaçlamaktadır</a:t>
            </a:r>
            <a:r>
              <a:rPr lang="tr-TR" sz="2400" dirty="0" smtClean="0"/>
              <a:t>.</a:t>
            </a:r>
          </a:p>
          <a:p>
            <a:pPr algn="just"/>
            <a:r>
              <a:rPr lang="tr-TR" sz="2400" dirty="0"/>
              <a:t> </a:t>
            </a:r>
            <a:br>
              <a:rPr lang="tr-TR" sz="2400" dirty="0"/>
            </a:br>
            <a:r>
              <a:rPr lang="tr-TR" sz="2400" dirty="0"/>
              <a:t>Bu sistemin amacı, kendinizi tanıma, yapmaktan hoşlandığınız şeyleri, yeteneklerinizi fark etme, meslek seçimi, iş değiştirme gibi konularda sizlere destek </a:t>
            </a:r>
            <a:r>
              <a:rPr lang="tr-TR" sz="2400" dirty="0" smtClean="0"/>
              <a:t>olmaktır.</a:t>
            </a:r>
            <a:endParaRPr lang="tr-TR" sz="2400" dirty="0"/>
          </a:p>
        </p:txBody>
      </p:sp>
      <p:sp>
        <p:nvSpPr>
          <p:cNvPr id="5" name="3 Dikdörtgen"/>
          <p:cNvSpPr/>
          <p:nvPr/>
        </p:nvSpPr>
        <p:spPr>
          <a:xfrm>
            <a:off x="1907125" y="548680"/>
            <a:ext cx="5410455" cy="584775"/>
          </a:xfrm>
          <a:prstGeom prst="rect">
            <a:avLst/>
          </a:prstGeom>
        </p:spPr>
        <p:txBody>
          <a:bodyPr wrap="none">
            <a:spAutoFit/>
          </a:bodyPr>
          <a:lstStyle/>
          <a:p>
            <a:pPr fontAlgn="base">
              <a:spcBef>
                <a:spcPct val="0"/>
              </a:spcBef>
              <a:spcAft>
                <a:spcPct val="0"/>
              </a:spcAft>
            </a:pPr>
            <a:r>
              <a:rPr lang="tr-TR" sz="3200" b="1" i="1" dirty="0" smtClean="0">
                <a:solidFill>
                  <a:prstClr val="black"/>
                </a:solidFill>
                <a:cs typeface="Arial" charset="0"/>
              </a:rPr>
              <a:t>BİLİŞİM TEKNOLOJİLERİ ALANI</a:t>
            </a:r>
            <a:endParaRPr lang="tr-TR" sz="3200" b="1" dirty="0">
              <a:solidFill>
                <a:prstClr val="black"/>
              </a:solidFill>
              <a:cs typeface="Arial" charset="0"/>
            </a:endParaRPr>
          </a:p>
        </p:txBody>
      </p:sp>
    </p:spTree>
    <p:extLst>
      <p:ext uri="{BB962C8B-B14F-4D97-AF65-F5344CB8AC3E}">
        <p14:creationId xmlns:p14="http://schemas.microsoft.com/office/powerpoint/2010/main" val="4240371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USTAFA\Desktop\YENİKENT.png"/>
          <p:cNvPicPr>
            <a:picLocks noChangeAspect="1" noChangeArrowheads="1"/>
          </p:cNvPicPr>
          <p:nvPr/>
        </p:nvPicPr>
        <p:blipFill>
          <a:blip r:embed="rId2" cstate="print"/>
          <a:srcRect/>
          <a:stretch>
            <a:fillRect/>
          </a:stretch>
        </p:blipFill>
        <p:spPr bwMode="auto">
          <a:xfrm>
            <a:off x="8172400" y="188640"/>
            <a:ext cx="761830" cy="863033"/>
          </a:xfrm>
          <a:prstGeom prst="rect">
            <a:avLst/>
          </a:prstGeom>
          <a:noFill/>
        </p:spPr>
      </p:pic>
      <p:sp>
        <p:nvSpPr>
          <p:cNvPr id="4" name="Rectangle 2"/>
          <p:cNvSpPr>
            <a:spLocks noGrp="1" noChangeArrowheads="1"/>
          </p:cNvSpPr>
          <p:nvPr>
            <p:ph type="title"/>
          </p:nvPr>
        </p:nvSpPr>
        <p:spPr/>
        <p:txBody>
          <a:bodyPr/>
          <a:lstStyle/>
          <a:p>
            <a:pPr eaLnBrk="1" hangingPunct="1"/>
            <a:r>
              <a:rPr lang="tr-TR" sz="2400" dirty="0" smtClean="0">
                <a:latin typeface="Calibri" pitchFamily="34" charset="0"/>
              </a:rPr>
              <a:t>MESLEKİ VE TEKNİK ÖĞRETİM YAPAN OKUL MEZUNLARINA SAĞLANAN HAKLAR</a:t>
            </a:r>
          </a:p>
        </p:txBody>
      </p:sp>
      <p:sp>
        <p:nvSpPr>
          <p:cNvPr id="6" name="5 Oval"/>
          <p:cNvSpPr/>
          <p:nvPr/>
        </p:nvSpPr>
        <p:spPr>
          <a:xfrm>
            <a:off x="251520" y="1196752"/>
            <a:ext cx="1224136" cy="1152128"/>
          </a:xfrm>
          <a:prstGeom prst="ellipse">
            <a:avLst/>
          </a:prstGeom>
          <a:gradFill>
            <a:gsLst>
              <a:gs pos="0">
                <a:schemeClr val="accent1">
                  <a:tint val="96000"/>
                  <a:satMod val="120000"/>
                  <a:lumMod val="120000"/>
                </a:schemeClr>
              </a:gs>
              <a:gs pos="100000">
                <a:schemeClr val="accent1">
                  <a:shade val="89000"/>
                  <a:lumMod val="90000"/>
                </a:schemeClr>
              </a:gs>
            </a:gsLst>
            <a:lin ang="5400000" scaled="0"/>
          </a:gra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8000" b="1" dirty="0" smtClean="0"/>
              <a:t>6</a:t>
            </a:r>
            <a:endParaRPr lang="tr-TR" sz="8000" b="1" dirty="0"/>
          </a:p>
        </p:txBody>
      </p:sp>
      <p:sp>
        <p:nvSpPr>
          <p:cNvPr id="7" name="6 Dikdörtgen"/>
          <p:cNvSpPr/>
          <p:nvPr/>
        </p:nvSpPr>
        <p:spPr>
          <a:xfrm>
            <a:off x="1403648" y="1772816"/>
            <a:ext cx="2678648" cy="1015663"/>
          </a:xfrm>
          <a:prstGeom prst="rect">
            <a:avLst/>
          </a:prstGeom>
        </p:spPr>
        <p:txBody>
          <a:bodyPr wrap="square">
            <a:spAutoFit/>
          </a:bodyPr>
          <a:lstStyle/>
          <a:p>
            <a:pPr marL="685800" indent="-685800">
              <a:defRPr/>
            </a:pPr>
            <a:r>
              <a:rPr lang="tr-TR" sz="6000" b="1" dirty="0" smtClean="0">
                <a:solidFill>
                  <a:schemeClr val="tx2">
                    <a:lumMod val="50000"/>
                  </a:schemeClr>
                </a:solidFill>
                <a:latin typeface="Calibri" pitchFamily="34" charset="0"/>
              </a:rPr>
              <a:t>M.T.O.K</a:t>
            </a:r>
            <a:endParaRPr lang="tr-TR" sz="6000" b="1" dirty="0">
              <a:solidFill>
                <a:schemeClr val="tx2">
                  <a:lumMod val="50000"/>
                </a:schemeClr>
              </a:solidFill>
              <a:latin typeface="Calibri" pitchFamily="34" charset="0"/>
            </a:endParaRPr>
          </a:p>
        </p:txBody>
      </p:sp>
      <p:pic>
        <p:nvPicPr>
          <p:cNvPr id="34818" name="Picture 2"/>
          <p:cNvPicPr>
            <a:picLocks noChangeAspect="1" noChangeArrowheads="1"/>
          </p:cNvPicPr>
          <p:nvPr/>
        </p:nvPicPr>
        <p:blipFill>
          <a:blip r:embed="rId3" cstate="print"/>
          <a:srcRect l="2950" t="48033" r="976" b="23967"/>
          <a:stretch>
            <a:fillRect/>
          </a:stretch>
        </p:blipFill>
        <p:spPr bwMode="auto">
          <a:xfrm>
            <a:off x="251520" y="1700808"/>
            <a:ext cx="8712968" cy="4752528"/>
          </a:xfrm>
          <a:prstGeom prst="rect">
            <a:avLst/>
          </a:prstGeom>
          <a:noFill/>
          <a:ln w="9525">
            <a:noFill/>
            <a:miter lim="800000"/>
            <a:headEnd/>
            <a:tailEnd/>
          </a:ln>
        </p:spPr>
      </p:pic>
      <p:sp>
        <p:nvSpPr>
          <p:cNvPr id="9" name="8 Dikdörtgen"/>
          <p:cNvSpPr/>
          <p:nvPr/>
        </p:nvSpPr>
        <p:spPr>
          <a:xfrm>
            <a:off x="323528" y="3429000"/>
            <a:ext cx="8352928" cy="792088"/>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4820" name="Picture 4"/>
          <p:cNvPicPr>
            <a:picLocks noChangeAspect="1" noChangeArrowheads="1"/>
          </p:cNvPicPr>
          <p:nvPr/>
        </p:nvPicPr>
        <p:blipFill>
          <a:blip r:embed="rId4" cstate="print"/>
          <a:srcRect l="2357" t="31100" r="2357" b="54900"/>
          <a:stretch>
            <a:fillRect/>
          </a:stretch>
        </p:blipFill>
        <p:spPr bwMode="auto">
          <a:xfrm>
            <a:off x="179512" y="188640"/>
            <a:ext cx="8784976" cy="1512168"/>
          </a:xfrm>
          <a:prstGeom prst="rect">
            <a:avLst/>
          </a:prstGeom>
          <a:noFill/>
          <a:ln w="9525">
            <a:noFill/>
            <a:miter lim="800000"/>
            <a:headEnd/>
            <a:tailEnd/>
          </a:ln>
        </p:spPr>
      </p:pic>
      <p:sp>
        <p:nvSpPr>
          <p:cNvPr id="12" name="11 Dikdörtgen"/>
          <p:cNvSpPr/>
          <p:nvPr/>
        </p:nvSpPr>
        <p:spPr>
          <a:xfrm>
            <a:off x="971600" y="116632"/>
            <a:ext cx="2678648" cy="1015663"/>
          </a:xfrm>
          <a:prstGeom prst="rect">
            <a:avLst/>
          </a:prstGeom>
        </p:spPr>
        <p:txBody>
          <a:bodyPr wrap="square">
            <a:spAutoFit/>
          </a:bodyPr>
          <a:lstStyle/>
          <a:p>
            <a:pPr marL="685800" indent="-685800">
              <a:defRPr/>
            </a:pPr>
            <a:r>
              <a:rPr lang="tr-TR" sz="6000" b="1" dirty="0" smtClean="0">
                <a:solidFill>
                  <a:schemeClr val="tx2">
                    <a:lumMod val="50000"/>
                  </a:schemeClr>
                </a:solidFill>
                <a:latin typeface="Calibri" pitchFamily="34" charset="0"/>
              </a:rPr>
              <a:t>M.T.O.K</a:t>
            </a:r>
            <a:endParaRPr lang="tr-TR" sz="6000" b="1" dirty="0">
              <a:solidFill>
                <a:schemeClr val="tx2">
                  <a:lumMod val="50000"/>
                </a:schemeClr>
              </a:solidFill>
              <a:latin typeface="Calibri" pitchFamily="34" charset="0"/>
            </a:endParaRPr>
          </a:p>
        </p:txBody>
      </p:sp>
      <p:sp>
        <p:nvSpPr>
          <p:cNvPr id="13" name="12 Dikdörtgen"/>
          <p:cNvSpPr/>
          <p:nvPr/>
        </p:nvSpPr>
        <p:spPr>
          <a:xfrm>
            <a:off x="323528" y="2564904"/>
            <a:ext cx="8352928" cy="792088"/>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6946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USTAFA\Desktop\YENİKENT.png"/>
          <p:cNvPicPr>
            <a:picLocks noChangeAspect="1" noChangeArrowheads="1"/>
          </p:cNvPicPr>
          <p:nvPr/>
        </p:nvPicPr>
        <p:blipFill>
          <a:blip r:embed="rId2" cstate="print"/>
          <a:srcRect/>
          <a:stretch>
            <a:fillRect/>
          </a:stretch>
        </p:blipFill>
        <p:spPr bwMode="auto">
          <a:xfrm>
            <a:off x="8172400" y="188640"/>
            <a:ext cx="761830" cy="863033"/>
          </a:xfrm>
          <a:prstGeom prst="rect">
            <a:avLst/>
          </a:prstGeom>
          <a:noFill/>
        </p:spPr>
      </p:pic>
      <p:sp>
        <p:nvSpPr>
          <p:cNvPr id="4" name="Rectangle 2"/>
          <p:cNvSpPr>
            <a:spLocks noGrp="1" noChangeArrowheads="1"/>
          </p:cNvSpPr>
          <p:nvPr>
            <p:ph type="title"/>
          </p:nvPr>
        </p:nvSpPr>
        <p:spPr/>
        <p:txBody>
          <a:bodyPr/>
          <a:lstStyle/>
          <a:p>
            <a:pPr eaLnBrk="1" hangingPunct="1"/>
            <a:r>
              <a:rPr lang="tr-TR" sz="2400" dirty="0" smtClean="0">
                <a:latin typeface="Calibri" pitchFamily="34" charset="0"/>
              </a:rPr>
              <a:t>MESLEKİ VE TEKNİK ÖĞRETİM YAPAN OKUL MEZUNLARINA SAĞLANAN HAKLAR</a:t>
            </a:r>
          </a:p>
        </p:txBody>
      </p:sp>
      <p:sp>
        <p:nvSpPr>
          <p:cNvPr id="6" name="5 Oval"/>
          <p:cNvSpPr/>
          <p:nvPr/>
        </p:nvSpPr>
        <p:spPr>
          <a:xfrm>
            <a:off x="251520" y="1196752"/>
            <a:ext cx="1224136" cy="1152128"/>
          </a:xfrm>
          <a:prstGeom prst="ellipse">
            <a:avLst/>
          </a:prstGeom>
          <a:gradFill>
            <a:gsLst>
              <a:gs pos="0">
                <a:schemeClr val="accent1">
                  <a:tint val="96000"/>
                  <a:satMod val="120000"/>
                  <a:lumMod val="120000"/>
                </a:schemeClr>
              </a:gs>
              <a:gs pos="100000">
                <a:schemeClr val="accent1">
                  <a:shade val="89000"/>
                  <a:lumMod val="90000"/>
                </a:schemeClr>
              </a:gs>
            </a:gsLst>
            <a:lin ang="5400000" scaled="0"/>
          </a:gra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8000" b="1" dirty="0" smtClean="0"/>
              <a:t>5</a:t>
            </a:r>
            <a:endParaRPr lang="tr-TR" sz="8000" b="1" dirty="0"/>
          </a:p>
        </p:txBody>
      </p:sp>
      <p:sp>
        <p:nvSpPr>
          <p:cNvPr id="10" name="9 Dikdörtgen"/>
          <p:cNvSpPr/>
          <p:nvPr/>
        </p:nvSpPr>
        <p:spPr>
          <a:xfrm>
            <a:off x="1403648" y="1916832"/>
            <a:ext cx="2678648" cy="1015663"/>
          </a:xfrm>
          <a:prstGeom prst="rect">
            <a:avLst/>
          </a:prstGeom>
        </p:spPr>
        <p:txBody>
          <a:bodyPr wrap="square">
            <a:spAutoFit/>
          </a:bodyPr>
          <a:lstStyle/>
          <a:p>
            <a:pPr marL="685800" indent="-685800">
              <a:defRPr/>
            </a:pPr>
            <a:r>
              <a:rPr lang="tr-TR" sz="6000" b="1" dirty="0" smtClean="0">
                <a:solidFill>
                  <a:schemeClr val="tx2">
                    <a:lumMod val="50000"/>
                  </a:schemeClr>
                </a:solidFill>
                <a:latin typeface="Calibri" pitchFamily="34" charset="0"/>
              </a:rPr>
              <a:t>M.T.O.K</a:t>
            </a:r>
            <a:endParaRPr lang="tr-TR" sz="6000" b="1" dirty="0">
              <a:solidFill>
                <a:schemeClr val="tx2">
                  <a:lumMod val="50000"/>
                </a:schemeClr>
              </a:solidFill>
              <a:latin typeface="Calibri" pitchFamily="34" charset="0"/>
            </a:endParaRPr>
          </a:p>
        </p:txBody>
      </p:sp>
      <p:pic>
        <p:nvPicPr>
          <p:cNvPr id="7" name="6 Resim"/>
          <p:cNvPicPr/>
          <p:nvPr/>
        </p:nvPicPr>
        <p:blipFill>
          <a:blip r:embed="rId3" cstate="print"/>
          <a:srcRect l="8889" t="17778" r="11112" b="3211"/>
          <a:stretch>
            <a:fillRect/>
          </a:stretch>
        </p:blipFill>
        <p:spPr bwMode="auto">
          <a:xfrm>
            <a:off x="12289" y="0"/>
            <a:ext cx="9144000" cy="6741368"/>
          </a:xfrm>
          <a:prstGeom prst="rect">
            <a:avLst/>
          </a:prstGeom>
          <a:noFill/>
          <a:ln w="9525">
            <a:noFill/>
            <a:miter lim="800000"/>
            <a:headEnd/>
            <a:tailEnd/>
          </a:ln>
        </p:spPr>
      </p:pic>
      <p:sp>
        <p:nvSpPr>
          <p:cNvPr id="9" name="8 Dikdörtgen"/>
          <p:cNvSpPr/>
          <p:nvPr/>
        </p:nvSpPr>
        <p:spPr>
          <a:xfrm>
            <a:off x="5545863" y="1331668"/>
            <a:ext cx="1656184" cy="28803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Dikdörtgen"/>
          <p:cNvSpPr/>
          <p:nvPr/>
        </p:nvSpPr>
        <p:spPr>
          <a:xfrm>
            <a:off x="5545863" y="1681745"/>
            <a:ext cx="1656184" cy="288032"/>
          </a:xfrm>
          <a:prstGeom prst="rect">
            <a:avLst/>
          </a:prstGeom>
          <a:noFill/>
          <a:ln w="444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165514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9552" y="2348880"/>
            <a:ext cx="8136904" cy="3416320"/>
          </a:xfrm>
          <a:prstGeom prst="rect">
            <a:avLst/>
          </a:prstGeom>
        </p:spPr>
        <p:txBody>
          <a:bodyPr wrap="square">
            <a:spAutoFit/>
          </a:bodyPr>
          <a:lstStyle/>
          <a:p>
            <a:r>
              <a:rPr lang="tr-TR" b="1" dirty="0" smtClean="0"/>
              <a:t>TEKNOLOJİ FAKÜLTELERİNİN, DİĞER MÜHENDİSLİK FAKÜLTELERİNDEN </a:t>
            </a:r>
          </a:p>
          <a:p>
            <a:pPr algn="ctr"/>
            <a:r>
              <a:rPr lang="tr-TR" b="1" dirty="0" smtClean="0"/>
              <a:t>FARKI ve AVANTAJLARI </a:t>
            </a:r>
          </a:p>
          <a:p>
            <a:endParaRPr lang="tr-TR" b="1" dirty="0" smtClean="0"/>
          </a:p>
          <a:p>
            <a:pPr>
              <a:buFont typeface="Wingdings" pitchFamily="2" charset="2"/>
              <a:buChar char="Ø"/>
            </a:pPr>
            <a:r>
              <a:rPr lang="tr-TR" dirty="0" smtClean="0"/>
              <a:t>Uygulamaya daha fazla yer verilmesi</a:t>
            </a:r>
          </a:p>
          <a:p>
            <a:pPr>
              <a:buFont typeface="Wingdings" pitchFamily="2" charset="2"/>
              <a:buChar char="Ø"/>
            </a:pPr>
            <a:endParaRPr lang="tr-TR" dirty="0" smtClean="0"/>
          </a:p>
          <a:p>
            <a:pPr>
              <a:buFont typeface="Wingdings" pitchFamily="2" charset="2"/>
              <a:buChar char="Ø"/>
            </a:pPr>
            <a:r>
              <a:rPr lang="tr-TR" dirty="0" smtClean="0"/>
              <a:t>Endüstri stajının yanı sıra, 8 yarıyıllık eğitim öğretim süresinin bir yarıyılı iş yeri eğitimi şeklinde olmaktadır.</a:t>
            </a:r>
          </a:p>
          <a:p>
            <a:pPr>
              <a:buFont typeface="Wingdings" pitchFamily="2" charset="2"/>
              <a:buChar char="Ø"/>
            </a:pPr>
            <a:endParaRPr lang="tr-TR" dirty="0" smtClean="0"/>
          </a:p>
          <a:p>
            <a:pPr>
              <a:buFont typeface="Wingdings" pitchFamily="2" charset="2"/>
              <a:buChar char="Ø"/>
            </a:pPr>
            <a:r>
              <a:rPr lang="tr-TR" dirty="0" smtClean="0"/>
              <a:t>Çift ana dal ve yan dal olanakları vardır. </a:t>
            </a:r>
          </a:p>
          <a:p>
            <a:pPr>
              <a:buFont typeface="Wingdings" pitchFamily="2" charset="2"/>
              <a:buChar char="Ø"/>
            </a:pPr>
            <a:endParaRPr lang="tr-TR" dirty="0" smtClean="0"/>
          </a:p>
          <a:p>
            <a:pPr>
              <a:buFont typeface="Wingdings" pitchFamily="2" charset="2"/>
              <a:buChar char="Ø"/>
            </a:pPr>
            <a:r>
              <a:rPr lang="tr-TR" dirty="0" smtClean="0"/>
              <a:t>Diğer açıdan en az mühendislik fakültelerindeki programlar kadar da teorik derslere yer vermektedir.</a:t>
            </a:r>
            <a:endParaRPr lang="tr-TR" dirty="0"/>
          </a:p>
        </p:txBody>
      </p:sp>
      <p:sp>
        <p:nvSpPr>
          <p:cNvPr id="4" name="3 Dikdörtgen"/>
          <p:cNvSpPr/>
          <p:nvPr/>
        </p:nvSpPr>
        <p:spPr>
          <a:xfrm>
            <a:off x="899592" y="476672"/>
            <a:ext cx="7416824" cy="646331"/>
          </a:xfrm>
          <a:prstGeom prst="rect">
            <a:avLst/>
          </a:prstGeom>
        </p:spPr>
        <p:txBody>
          <a:bodyPr wrap="square">
            <a:spAutoFit/>
          </a:bodyPr>
          <a:lstStyle/>
          <a:p>
            <a:pPr algn="ctr"/>
            <a:r>
              <a:rPr lang="tr-TR" sz="3600" b="1" dirty="0" smtClean="0"/>
              <a:t>M.T.O.K KONTENJANI İLE YERLEŞME</a:t>
            </a:r>
          </a:p>
        </p:txBody>
      </p:sp>
      <p:pic>
        <p:nvPicPr>
          <p:cNvPr id="6" name="Picture 2" descr="C:\Users\MUSTAFA\Desktop\YENİKENT.png"/>
          <p:cNvPicPr>
            <a:picLocks noChangeAspect="1" noChangeArrowheads="1"/>
          </p:cNvPicPr>
          <p:nvPr/>
        </p:nvPicPr>
        <p:blipFill>
          <a:blip r:embed="rId2" cstate="print"/>
          <a:srcRect/>
          <a:stretch>
            <a:fillRect/>
          </a:stretch>
        </p:blipFill>
        <p:spPr bwMode="auto">
          <a:xfrm>
            <a:off x="8235026" y="188641"/>
            <a:ext cx="699204" cy="792088"/>
          </a:xfrm>
          <a:prstGeom prst="rect">
            <a:avLst/>
          </a:prstGeom>
          <a:noFill/>
        </p:spPr>
      </p:pic>
    </p:spTree>
    <p:extLst>
      <p:ext uri="{BB962C8B-B14F-4D97-AF65-F5344CB8AC3E}">
        <p14:creationId xmlns:p14="http://schemas.microsoft.com/office/powerpoint/2010/main" val="986390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378187" y="4005064"/>
            <a:ext cx="856895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tr-TR" sz="2400" dirty="0" smtClean="0"/>
          </a:p>
          <a:p>
            <a:pPr algn="ctr"/>
            <a:endParaRPr lang="tr-TR" sz="2400" dirty="0"/>
          </a:p>
          <a:p>
            <a:pPr algn="ctr"/>
            <a:r>
              <a:rPr lang="tr-TR" sz="2400" dirty="0" smtClean="0"/>
              <a:t>Dinlediğiniz için teşekkür ederim.</a:t>
            </a:r>
            <a:endParaRPr lang="tr-TR" sz="2400" dirty="0"/>
          </a:p>
        </p:txBody>
      </p:sp>
      <p:pic>
        <p:nvPicPr>
          <p:cNvPr id="5" name="Picture 3" descr="C:\Users\MUSTAFA\Desktop\yenikent.png"/>
          <p:cNvPicPr>
            <a:picLocks noChangeAspect="1" noChangeArrowheads="1"/>
          </p:cNvPicPr>
          <p:nvPr/>
        </p:nvPicPr>
        <p:blipFill>
          <a:blip r:embed="rId2" cstate="print"/>
          <a:srcRect/>
          <a:stretch>
            <a:fillRect/>
          </a:stretch>
        </p:blipFill>
        <p:spPr bwMode="auto">
          <a:xfrm>
            <a:off x="3384068" y="2131992"/>
            <a:ext cx="2281436" cy="2281436"/>
          </a:xfrm>
          <a:prstGeom prst="rect">
            <a:avLst/>
          </a:prstGeom>
          <a:noFill/>
        </p:spPr>
      </p:pic>
      <p:sp>
        <p:nvSpPr>
          <p:cNvPr id="6" name="3 Dikdörtgen"/>
          <p:cNvSpPr/>
          <p:nvPr/>
        </p:nvSpPr>
        <p:spPr>
          <a:xfrm>
            <a:off x="1907125" y="548680"/>
            <a:ext cx="5410455" cy="584775"/>
          </a:xfrm>
          <a:prstGeom prst="rect">
            <a:avLst/>
          </a:prstGeom>
        </p:spPr>
        <p:txBody>
          <a:bodyPr wrap="none">
            <a:spAutoFit/>
          </a:bodyPr>
          <a:lstStyle/>
          <a:p>
            <a:pPr fontAlgn="base">
              <a:spcBef>
                <a:spcPct val="0"/>
              </a:spcBef>
              <a:spcAft>
                <a:spcPct val="0"/>
              </a:spcAft>
            </a:pPr>
            <a:r>
              <a:rPr lang="tr-TR" sz="3200" b="1" i="1" dirty="0" smtClean="0">
                <a:solidFill>
                  <a:prstClr val="black"/>
                </a:solidFill>
                <a:cs typeface="Arial" charset="0"/>
              </a:rPr>
              <a:t>BİLİŞİM TEKNOLOJİLERİ ALANI</a:t>
            </a:r>
            <a:endParaRPr lang="tr-TR" sz="3200" b="1" dirty="0">
              <a:solidFill>
                <a:prstClr val="black"/>
              </a:solidFill>
              <a:cs typeface="Arial" charset="0"/>
            </a:endParaRPr>
          </a:p>
        </p:txBody>
      </p:sp>
    </p:spTree>
    <p:extLst>
      <p:ext uri="{BB962C8B-B14F-4D97-AF65-F5344CB8AC3E}">
        <p14:creationId xmlns:p14="http://schemas.microsoft.com/office/powerpoint/2010/main" val="3002028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89411" y="2622105"/>
            <a:ext cx="8607556"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tr-TR" sz="2400" dirty="0" smtClean="0"/>
              <a:t>Mesleki </a:t>
            </a:r>
            <a:r>
              <a:rPr lang="tr-TR" sz="2400" dirty="0"/>
              <a:t>ve Teknik Eğitim Alanları Tanıtıcı Videoları izlemek ve çevremizde bulunan okullarda hangi alanların olduğunu görmek </a:t>
            </a:r>
            <a:r>
              <a:rPr lang="tr-TR" sz="2400" dirty="0" smtClean="0"/>
              <a:t>için,</a:t>
            </a:r>
          </a:p>
          <a:p>
            <a:pPr algn="just"/>
            <a:endParaRPr lang="tr-TR" sz="2400" dirty="0"/>
          </a:p>
          <a:p>
            <a:pPr algn="just"/>
            <a:r>
              <a:rPr lang="tr-TR" sz="2400" u="sng" dirty="0">
                <a:hlinkClick r:id="rId2"/>
              </a:rPr>
              <a:t>http://</a:t>
            </a:r>
            <a:r>
              <a:rPr lang="tr-TR" sz="2400" u="sng" dirty="0" smtClean="0">
                <a:hlinkClick r:id="rId2"/>
              </a:rPr>
              <a:t>www.meslektercihleri.com/</a:t>
            </a:r>
            <a:endParaRPr lang="tr-TR" sz="2400" u="sng" dirty="0" smtClean="0"/>
          </a:p>
          <a:p>
            <a:pPr algn="just"/>
            <a:r>
              <a:rPr lang="tr-TR" sz="2400" dirty="0"/>
              <a:t>https://meslegimhayatim.meb.gov.tr</a:t>
            </a:r>
            <a:endParaRPr lang="tr-TR" sz="2400" u="sng" dirty="0" smtClean="0"/>
          </a:p>
          <a:p>
            <a:pPr algn="just"/>
            <a:r>
              <a:rPr lang="tr-TR" sz="2400" dirty="0" smtClean="0"/>
              <a:t> </a:t>
            </a:r>
            <a:r>
              <a:rPr lang="tr-TR" sz="2400" dirty="0"/>
              <a:t>web </a:t>
            </a:r>
            <a:r>
              <a:rPr lang="tr-TR" sz="2400" dirty="0" smtClean="0"/>
              <a:t>sayfalarını </a:t>
            </a:r>
            <a:r>
              <a:rPr lang="tr-TR" sz="2400" dirty="0"/>
              <a:t>incelemenizi öneririz</a:t>
            </a:r>
            <a:r>
              <a:rPr lang="tr-TR" sz="2400" dirty="0" smtClean="0"/>
              <a:t>.</a:t>
            </a:r>
            <a:endParaRPr lang="tr-TR" sz="2400" dirty="0"/>
          </a:p>
        </p:txBody>
      </p:sp>
      <p:sp>
        <p:nvSpPr>
          <p:cNvPr id="5" name="3 Dikdörtgen"/>
          <p:cNvSpPr/>
          <p:nvPr/>
        </p:nvSpPr>
        <p:spPr>
          <a:xfrm>
            <a:off x="1907125" y="548680"/>
            <a:ext cx="5410455" cy="584775"/>
          </a:xfrm>
          <a:prstGeom prst="rect">
            <a:avLst/>
          </a:prstGeom>
        </p:spPr>
        <p:txBody>
          <a:bodyPr wrap="none">
            <a:spAutoFit/>
          </a:bodyPr>
          <a:lstStyle/>
          <a:p>
            <a:pPr fontAlgn="base">
              <a:spcBef>
                <a:spcPct val="0"/>
              </a:spcBef>
              <a:spcAft>
                <a:spcPct val="0"/>
              </a:spcAft>
            </a:pPr>
            <a:r>
              <a:rPr lang="tr-TR" sz="3200" b="1" i="1" dirty="0" smtClean="0">
                <a:solidFill>
                  <a:prstClr val="black"/>
                </a:solidFill>
                <a:cs typeface="Arial" charset="0"/>
              </a:rPr>
              <a:t>BİLİŞİM TEKNOLOJİLERİ ALANI</a:t>
            </a:r>
            <a:endParaRPr lang="tr-TR" sz="3200" b="1" dirty="0">
              <a:solidFill>
                <a:prstClr val="black"/>
              </a:solidFill>
              <a:cs typeface="Arial" charset="0"/>
            </a:endParaRPr>
          </a:p>
        </p:txBody>
      </p:sp>
    </p:spTree>
    <p:extLst>
      <p:ext uri="{BB962C8B-B14F-4D97-AF65-F5344CB8AC3E}">
        <p14:creationId xmlns:p14="http://schemas.microsoft.com/office/powerpoint/2010/main" val="4138545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Dikdörtgen"/>
          <p:cNvSpPr/>
          <p:nvPr/>
        </p:nvSpPr>
        <p:spPr>
          <a:xfrm>
            <a:off x="1907125" y="548680"/>
            <a:ext cx="5410455" cy="584775"/>
          </a:xfrm>
          <a:prstGeom prst="rect">
            <a:avLst/>
          </a:prstGeom>
        </p:spPr>
        <p:txBody>
          <a:bodyPr wrap="none">
            <a:spAutoFit/>
          </a:bodyPr>
          <a:lstStyle/>
          <a:p>
            <a:pPr fontAlgn="base">
              <a:spcBef>
                <a:spcPct val="0"/>
              </a:spcBef>
              <a:spcAft>
                <a:spcPct val="0"/>
              </a:spcAft>
            </a:pPr>
            <a:r>
              <a:rPr lang="tr-TR" sz="3200" b="1" i="1" dirty="0" smtClean="0">
                <a:solidFill>
                  <a:prstClr val="black"/>
                </a:solidFill>
                <a:cs typeface="Arial" charset="0"/>
              </a:rPr>
              <a:t>BİLİŞİM TEKNOLOJİLERİ ALANI</a:t>
            </a:r>
            <a:endParaRPr lang="tr-TR" sz="3200" b="1" dirty="0">
              <a:solidFill>
                <a:prstClr val="black"/>
              </a:solidFill>
              <a:cs typeface="Arial" charset="0"/>
            </a:endParaRPr>
          </a:p>
        </p:txBody>
      </p:sp>
      <p:pic>
        <p:nvPicPr>
          <p:cNvPr id="2" name="Resim 1"/>
          <p:cNvPicPr>
            <a:picLocks noChangeAspect="1"/>
          </p:cNvPicPr>
          <p:nvPr/>
        </p:nvPicPr>
        <p:blipFill>
          <a:blip r:embed="rId2"/>
          <a:stretch>
            <a:fillRect/>
          </a:stretch>
        </p:blipFill>
        <p:spPr>
          <a:xfrm>
            <a:off x="539552" y="1412776"/>
            <a:ext cx="7757592" cy="4938478"/>
          </a:xfrm>
          <a:prstGeom prst="rect">
            <a:avLst/>
          </a:prstGeom>
        </p:spPr>
      </p:pic>
    </p:spTree>
    <p:extLst>
      <p:ext uri="{BB962C8B-B14F-4D97-AF65-F5344CB8AC3E}">
        <p14:creationId xmlns:p14="http://schemas.microsoft.com/office/powerpoint/2010/main" val="2398669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308574" y="1772816"/>
            <a:ext cx="860755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tr-TR" sz="2000" dirty="0" smtClean="0">
                <a:latin typeface="Calibri" panose="020F0502020204030204" pitchFamily="34" charset="0"/>
              </a:rPr>
              <a:t>Bilişim </a:t>
            </a:r>
            <a:r>
              <a:rPr lang="tr-TR" sz="2000" dirty="0">
                <a:latin typeface="Calibri" panose="020F0502020204030204" pitchFamily="34" charset="0"/>
              </a:rPr>
              <a:t>teknolojileri son yıllarda baş döndürücü bir hızla gelişerek tüm dünyada yaygın </a:t>
            </a:r>
            <a:r>
              <a:rPr lang="tr-TR" sz="2000" dirty="0" smtClean="0">
                <a:latin typeface="Calibri" panose="020F0502020204030204" pitchFamily="34" charset="0"/>
              </a:rPr>
              <a:t>hale </a:t>
            </a:r>
            <a:r>
              <a:rPr lang="tr-TR" sz="2000" dirty="0">
                <a:latin typeface="Calibri" panose="020F0502020204030204" pitchFamily="34" charset="0"/>
              </a:rPr>
              <a:t>gelmiştir. Bu gelişim hayatı bir yandan kolaylaştırmış, diğer yandan da veri güvenliği ve kişisel güvenliğin korunması sorunlarını ortaya </a:t>
            </a:r>
            <a:r>
              <a:rPr lang="tr-TR" sz="2000" dirty="0" smtClean="0">
                <a:latin typeface="Calibri" panose="020F0502020204030204" pitchFamily="34" charset="0"/>
              </a:rPr>
              <a:t>çıkarmıştır.</a:t>
            </a:r>
            <a:endParaRPr lang="tr-TR" sz="2800" dirty="0">
              <a:latin typeface="Calibri" panose="020F0502020204030204" pitchFamily="34" charset="0"/>
            </a:endParaRPr>
          </a:p>
        </p:txBody>
      </p:sp>
      <p:sp>
        <p:nvSpPr>
          <p:cNvPr id="6" name="3 Dikdörtgen"/>
          <p:cNvSpPr/>
          <p:nvPr/>
        </p:nvSpPr>
        <p:spPr>
          <a:xfrm>
            <a:off x="1907125" y="548680"/>
            <a:ext cx="5410455" cy="584775"/>
          </a:xfrm>
          <a:prstGeom prst="rect">
            <a:avLst/>
          </a:prstGeom>
        </p:spPr>
        <p:txBody>
          <a:bodyPr wrap="none">
            <a:spAutoFit/>
          </a:bodyPr>
          <a:lstStyle/>
          <a:p>
            <a:pPr fontAlgn="base">
              <a:spcBef>
                <a:spcPct val="0"/>
              </a:spcBef>
              <a:spcAft>
                <a:spcPct val="0"/>
              </a:spcAft>
            </a:pPr>
            <a:r>
              <a:rPr lang="tr-TR" sz="3200" b="1" i="1" dirty="0" smtClean="0">
                <a:solidFill>
                  <a:prstClr val="black"/>
                </a:solidFill>
                <a:cs typeface="Arial" charset="0"/>
              </a:rPr>
              <a:t>BİLİŞİM TEKNOLOJİLERİ ALANI</a:t>
            </a:r>
            <a:endParaRPr lang="tr-TR" sz="3200" b="1" dirty="0">
              <a:solidFill>
                <a:prstClr val="black"/>
              </a:solidFill>
              <a:cs typeface="Arial"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2958337"/>
            <a:ext cx="6101184" cy="3350983"/>
          </a:xfrm>
          <a:prstGeom prst="rect">
            <a:avLst/>
          </a:prstGeom>
        </p:spPr>
      </p:pic>
    </p:spTree>
    <p:extLst>
      <p:ext uri="{BB962C8B-B14F-4D97-AF65-F5344CB8AC3E}">
        <p14:creationId xmlns:p14="http://schemas.microsoft.com/office/powerpoint/2010/main" val="4024291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323528" y="1700808"/>
            <a:ext cx="8607556"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tr-TR" sz="2000" dirty="0">
                <a:latin typeface="Calibri" panose="020F0502020204030204" pitchFamily="34" charset="0"/>
              </a:rPr>
              <a:t>Bilişim sektörü dünyada son 50 yıldır var olan ancak günümüzde olağanüstü öneme sahip olan bir sektördür. Katma değeri oldukça yüksek olan bilişim sektörü, gelişmiş ülkelerde gözde sektörlerin başında gelmektedir. Ülkemizde işletmeler kurumsallaşma yolunda hızla ilerledikçe Bilişim Teknolojileri alanına olan ihtiyaç daha da artmaya başlamıştır.</a:t>
            </a:r>
            <a:endParaRPr lang="tr-TR" sz="2800" dirty="0">
              <a:latin typeface="Calibri" panose="020F0502020204030204" pitchFamily="34" charset="0"/>
            </a:endParaRPr>
          </a:p>
        </p:txBody>
      </p:sp>
      <p:sp>
        <p:nvSpPr>
          <p:cNvPr id="5" name="3 Dikdörtgen"/>
          <p:cNvSpPr/>
          <p:nvPr/>
        </p:nvSpPr>
        <p:spPr>
          <a:xfrm>
            <a:off x="1907125" y="548680"/>
            <a:ext cx="5410455" cy="584775"/>
          </a:xfrm>
          <a:prstGeom prst="rect">
            <a:avLst/>
          </a:prstGeom>
        </p:spPr>
        <p:txBody>
          <a:bodyPr wrap="none">
            <a:spAutoFit/>
          </a:bodyPr>
          <a:lstStyle/>
          <a:p>
            <a:pPr fontAlgn="base">
              <a:spcBef>
                <a:spcPct val="0"/>
              </a:spcBef>
              <a:spcAft>
                <a:spcPct val="0"/>
              </a:spcAft>
            </a:pPr>
            <a:r>
              <a:rPr lang="tr-TR" sz="3200" b="1" i="1" dirty="0" smtClean="0">
                <a:solidFill>
                  <a:prstClr val="black"/>
                </a:solidFill>
                <a:cs typeface="Arial" charset="0"/>
              </a:rPr>
              <a:t>BİLİŞİM TEKNOLOJİLERİ ALANI</a:t>
            </a:r>
            <a:endParaRPr lang="tr-TR" sz="3200" b="1" dirty="0">
              <a:solidFill>
                <a:prstClr val="black"/>
              </a:solidFill>
              <a:cs typeface="Arial"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332024"/>
            <a:ext cx="5298926" cy="2972876"/>
          </a:xfrm>
          <a:prstGeom prst="rect">
            <a:avLst/>
          </a:prstGeom>
        </p:spPr>
      </p:pic>
    </p:spTree>
    <p:extLst>
      <p:ext uri="{BB962C8B-B14F-4D97-AF65-F5344CB8AC3E}">
        <p14:creationId xmlns:p14="http://schemas.microsoft.com/office/powerpoint/2010/main" val="4154808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536444" y="1353887"/>
            <a:ext cx="860755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tr-TR" sz="2000" dirty="0" smtClean="0">
              <a:latin typeface="Calibri" panose="020F0502020204030204" pitchFamily="34" charset="0"/>
            </a:endParaRPr>
          </a:p>
          <a:p>
            <a:endParaRPr lang="tr-TR" sz="2000" dirty="0">
              <a:latin typeface="Calibri" panose="020F0502020204030204" pitchFamily="34" charset="0"/>
            </a:endParaRPr>
          </a:p>
          <a:p>
            <a:r>
              <a:rPr lang="tr-TR" sz="2000" dirty="0" smtClean="0">
                <a:latin typeface="Calibri" panose="020F0502020204030204" pitchFamily="34" charset="0"/>
              </a:rPr>
              <a:t>Bilişim </a:t>
            </a:r>
            <a:r>
              <a:rPr lang="tr-TR" sz="2000" dirty="0">
                <a:latin typeface="Calibri" panose="020F0502020204030204" pitchFamily="34" charset="0"/>
              </a:rPr>
              <a:t>Teknolojileri alanında yeterlik sahibi insanlara çok ihtiyaç duyulmaktadır. </a:t>
            </a:r>
            <a:r>
              <a:rPr lang="tr-TR" sz="2000" dirty="0" smtClean="0">
                <a:latin typeface="Calibri" panose="020F0502020204030204" pitchFamily="34" charset="0"/>
              </a:rPr>
              <a:t>Gelecekte </a:t>
            </a:r>
            <a:r>
              <a:rPr lang="tr-TR" sz="2000" dirty="0">
                <a:latin typeface="Calibri" panose="020F0502020204030204" pitchFamily="34" charset="0"/>
              </a:rPr>
              <a:t>de Bilişim Teknolojileri, çalışma hayatının en önemli unsuru olmaya devam edecektir. Bu alanda yeterlik sahibi insanlar yetiştirmek ülkemizde bu sektörün gelişimi ve ilerlemesi için çok önemlidir.</a:t>
            </a:r>
          </a:p>
          <a:p>
            <a:endParaRPr lang="tr-TR" sz="2000" dirty="0">
              <a:latin typeface="Calibri" panose="020F0502020204030204" pitchFamily="34" charset="0"/>
            </a:endParaRPr>
          </a:p>
        </p:txBody>
      </p:sp>
      <p:sp>
        <p:nvSpPr>
          <p:cNvPr id="5" name="3 Dikdörtgen"/>
          <p:cNvSpPr/>
          <p:nvPr/>
        </p:nvSpPr>
        <p:spPr>
          <a:xfrm>
            <a:off x="1907125" y="548680"/>
            <a:ext cx="5410455" cy="584775"/>
          </a:xfrm>
          <a:prstGeom prst="rect">
            <a:avLst/>
          </a:prstGeom>
        </p:spPr>
        <p:txBody>
          <a:bodyPr wrap="none">
            <a:spAutoFit/>
          </a:bodyPr>
          <a:lstStyle/>
          <a:p>
            <a:pPr fontAlgn="base">
              <a:spcBef>
                <a:spcPct val="0"/>
              </a:spcBef>
              <a:spcAft>
                <a:spcPct val="0"/>
              </a:spcAft>
            </a:pPr>
            <a:r>
              <a:rPr lang="tr-TR" sz="3200" b="1" i="1" dirty="0" smtClean="0">
                <a:solidFill>
                  <a:prstClr val="black"/>
                </a:solidFill>
                <a:cs typeface="Arial" charset="0"/>
              </a:rPr>
              <a:t>BİLİŞİM TEKNOLOJİLERİ ALANI</a:t>
            </a:r>
            <a:endParaRPr lang="tr-TR" sz="3200" b="1" dirty="0">
              <a:solidFill>
                <a:prstClr val="black"/>
              </a:solidFill>
              <a:cs typeface="Arial"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3429000"/>
            <a:ext cx="4148051" cy="2676698"/>
          </a:xfrm>
          <a:prstGeom prst="rect">
            <a:avLst/>
          </a:prstGeom>
        </p:spPr>
      </p:pic>
    </p:spTree>
    <p:extLst>
      <p:ext uri="{BB962C8B-B14F-4D97-AF65-F5344CB8AC3E}">
        <p14:creationId xmlns:p14="http://schemas.microsoft.com/office/powerpoint/2010/main" val="2745580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308574" y="1988840"/>
            <a:ext cx="860755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tr-TR" sz="2400" dirty="0" smtClean="0"/>
              <a:t>Alanımızda </a:t>
            </a:r>
            <a:r>
              <a:rPr lang="tr-TR" sz="2400" dirty="0" smtClean="0"/>
              <a:t>15 </a:t>
            </a:r>
            <a:r>
              <a:rPr lang="tr-TR" sz="2400" dirty="0" smtClean="0"/>
              <a:t>atölye ve meslek dersi öğretmenimiz ile 6 atölyede eğitim öğretim hizmeti vermekteyiz.</a:t>
            </a:r>
            <a:endParaRPr lang="tr-TR" sz="2400" dirty="0"/>
          </a:p>
        </p:txBody>
      </p:sp>
      <p:sp>
        <p:nvSpPr>
          <p:cNvPr id="5" name="3 Dikdörtgen"/>
          <p:cNvSpPr/>
          <p:nvPr/>
        </p:nvSpPr>
        <p:spPr>
          <a:xfrm>
            <a:off x="1907125" y="548680"/>
            <a:ext cx="5410455" cy="584775"/>
          </a:xfrm>
          <a:prstGeom prst="rect">
            <a:avLst/>
          </a:prstGeom>
        </p:spPr>
        <p:txBody>
          <a:bodyPr wrap="none">
            <a:spAutoFit/>
          </a:bodyPr>
          <a:lstStyle/>
          <a:p>
            <a:pPr fontAlgn="base">
              <a:spcBef>
                <a:spcPct val="0"/>
              </a:spcBef>
              <a:spcAft>
                <a:spcPct val="0"/>
              </a:spcAft>
            </a:pPr>
            <a:r>
              <a:rPr lang="tr-TR" sz="3200" b="1" i="1" dirty="0" smtClean="0">
                <a:solidFill>
                  <a:prstClr val="black"/>
                </a:solidFill>
                <a:cs typeface="Arial" charset="0"/>
              </a:rPr>
              <a:t>BİLİŞİM TEKNOLOJİLERİ ALANI</a:t>
            </a:r>
            <a:endParaRPr lang="tr-TR" sz="3200" b="1" dirty="0">
              <a:solidFill>
                <a:prstClr val="black"/>
              </a:solidFill>
              <a:cs typeface="Arial" charset="0"/>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218" y="2996952"/>
            <a:ext cx="3779912" cy="2834934"/>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574" y="3861048"/>
            <a:ext cx="4104456" cy="231132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1162</TotalTime>
  <Words>671</Words>
  <Application>Microsoft Office PowerPoint</Application>
  <PresentationFormat>Ekran Gösterisi (4:3)</PresentationFormat>
  <Paragraphs>104</Paragraphs>
  <Slides>33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33</vt:i4>
      </vt:variant>
    </vt:vector>
  </HeadingPairs>
  <TitlesOfParts>
    <vt:vector size="38" baseType="lpstr">
      <vt:lpstr>Arial</vt:lpstr>
      <vt:lpstr>Calibri</vt:lpstr>
      <vt:lpstr>Calibri Light</vt:lpstr>
      <vt:lpstr>Wingdings</vt:lpstr>
      <vt:lpstr>Geçmişe bakış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Yazılım Geliştirme</vt:lpstr>
      <vt:lpstr>PowerPoint Sunusu</vt:lpstr>
      <vt:lpstr>Ağ İşletmenliği</vt:lpstr>
      <vt:lpstr>MEZUNLARA VERİLEN HAKLAR VE BELGELER</vt:lpstr>
      <vt:lpstr>MEZUNLARA VERİLEN HAKLAR VE BELGELER</vt:lpstr>
      <vt:lpstr>PowerPoint Sunusu</vt:lpstr>
      <vt:lpstr>MESLEKİ VE TEKNİK ÖĞRETİM YAPAN OKUL MEZUNLARINA SAĞLANAN HAKLAR</vt:lpstr>
      <vt:lpstr>MESLEKİ VE TEKNİK ÖĞRETİM YAPAN OKUL MEZUNLARINA SAĞLANAN HAKLAR</vt:lpstr>
      <vt:lpstr>MESLEKİ VE TEKNİK ÖĞRETİM YAPAN OKUL MEZUNLARINA SAĞLANAN HAKLAR</vt:lpstr>
      <vt:lpstr>MESLEKİ VE TEKNİK ÖĞRETİM YAPAN OKUL MEZUNLARINA SAĞLANAN HAKLAR</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MUSTAFA</dc:creator>
  <cp:lastModifiedBy>LAB01-X</cp:lastModifiedBy>
  <cp:revision>118</cp:revision>
  <dcterms:created xsi:type="dcterms:W3CDTF">2014-04-30T16:17:50Z</dcterms:created>
  <dcterms:modified xsi:type="dcterms:W3CDTF">2024-04-22T06:40:56Z</dcterms:modified>
</cp:coreProperties>
</file>